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Canva Sans" charset="1" panose="020B0503030501040103"/>
      <p:regular r:id="rId46"/>
    </p:embeddedFont>
    <p:embeddedFont>
      <p:font typeface="Canva Sans Bold" charset="1" panose="020B0803030501040103"/>
      <p:regular r:id="rId47"/>
    </p:embeddedFont>
    <p:embeddedFont>
      <p:font typeface="Canva Sans Italics" charset="1" panose="020B0503030501040103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mailto:kisz@hpi.de" TargetMode="External" Type="http://schemas.openxmlformats.org/officeDocument/2006/relationships/hyperlink"/><Relationship Id="rId7" Target="http://hpi.de/kisz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mailto:kisz@hpi.de" TargetMode="External" Type="http://schemas.openxmlformats.org/officeDocument/2006/relationships/hyperlink"/><Relationship Id="rId4" Target="http://hpi.de/kisz" TargetMode="External" Type="http://schemas.openxmlformats.org/officeDocument/2006/relationships/hyperlink"/><Relationship Id="rId5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VAG670h0DUw.mp4" Type="http://schemas.openxmlformats.org/officeDocument/2006/relationships/video"/><Relationship Id="rId5" Target="../media/VAG670h0DUw.mp4" Type="http://schemas.microsoft.com/office/2007/relationships/media"/><Relationship Id="rId6" Target="mailto:kisz@hpi.de" TargetMode="External" Type="http://schemas.openxmlformats.org/officeDocument/2006/relationships/hyperlink"/><Relationship Id="rId7" Target="http://hpi.de/kisz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VAG67-qgFoo.mp4" Type="http://schemas.openxmlformats.org/officeDocument/2006/relationships/video"/><Relationship Id="rId6" Target="../media/VAG67-qgFoo.mp4" Type="http://schemas.microsoft.com/office/2007/relationships/media"/><Relationship Id="rId7" Target="../media/image21.png" Type="http://schemas.openxmlformats.org/officeDocument/2006/relationships/image"/><Relationship Id="rId8" Target="mailto:kisz@hpi.de" TargetMode="External" Type="http://schemas.openxmlformats.org/officeDocument/2006/relationships/hyperlink"/><Relationship Id="rId9" Target="http://hpi.de/kisz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mailto:kisz@hpi.de" TargetMode="External" Type="http://schemas.openxmlformats.org/officeDocument/2006/relationships/hyperlink"/><Relationship Id="rId4" Target="http://hpi.de/kisz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mailto:kisz@hpi.de" TargetMode="External" Type="http://schemas.openxmlformats.org/officeDocument/2006/relationships/hyperlink"/><Relationship Id="rId5" Target="http://hpi.de/kisz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mailto:kisz@hpi.de" TargetMode="External" Type="http://schemas.openxmlformats.org/officeDocument/2006/relationships/hyperlink"/><Relationship Id="rId5" Target="http://hpi.de/kisz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mailto:kisz@hpi.de" TargetMode="External" Type="http://schemas.openxmlformats.org/officeDocument/2006/relationships/hyperlink"/><Relationship Id="rId4" Target="http://hpi.de/kisz" TargetMode="External" Type="http://schemas.openxmlformats.org/officeDocument/2006/relationships/hyperlink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mailto:kisz@hpi.de" TargetMode="External" Type="http://schemas.openxmlformats.org/officeDocument/2006/relationships/hyperlink"/><Relationship Id="rId11" Target="http://hpi.de/kisz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jpeg" Type="http://schemas.openxmlformats.org/officeDocument/2006/relationships/image"/><Relationship Id="rId4" Target="mailto:kisz@hpi.de" TargetMode="External" Type="http://schemas.openxmlformats.org/officeDocument/2006/relationships/hyperlink"/><Relationship Id="rId5" Target="http://hpi.de/kisz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24.png" Type="http://schemas.openxmlformats.org/officeDocument/2006/relationships/image"/><Relationship Id="rId12" Target="../media/image33.pn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2" Target="../media/image1.jpeg" Type="http://schemas.openxmlformats.org/officeDocument/2006/relationships/image"/><Relationship Id="rId3" Target="mailto:kisz@hpi.de" TargetMode="External" Type="http://schemas.openxmlformats.org/officeDocument/2006/relationships/hyperlink"/><Relationship Id="rId4" Target="http://hpi.de/kisz" TargetMode="External" Type="http://schemas.openxmlformats.org/officeDocument/2006/relationships/hyperlink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33.pn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19" Target="mailto:kisz@hpi.de" TargetMode="External" Type="http://schemas.openxmlformats.org/officeDocument/2006/relationships/hyperlink"/><Relationship Id="rId2" Target="../media/image1.jpeg" Type="http://schemas.openxmlformats.org/officeDocument/2006/relationships/image"/><Relationship Id="rId20" Target="http://hpi.de/kisz" TargetMode="External" Type="http://schemas.openxmlformats.org/officeDocument/2006/relationships/hyperlink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mailto:kisz@hpi.de" TargetMode="External" Type="http://schemas.openxmlformats.org/officeDocument/2006/relationships/hyperlink"/><Relationship Id="rId14" Target="http://hpi.de/kisz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54.png" Type="http://schemas.openxmlformats.org/officeDocument/2006/relationships/image"/><Relationship Id="rId15" Target="../media/image55.svg" Type="http://schemas.openxmlformats.org/officeDocument/2006/relationships/image"/><Relationship Id="rId16" Target="mailto:kisz@hpi.de" TargetMode="External" Type="http://schemas.openxmlformats.org/officeDocument/2006/relationships/hyperlink"/><Relationship Id="rId17" Target="http://hpi.de/kisz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33.pn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27.png" Type="http://schemas.openxmlformats.org/officeDocument/2006/relationships/image"/><Relationship Id="rId18" Target="../media/image28.svg" Type="http://schemas.openxmlformats.org/officeDocument/2006/relationships/image"/><Relationship Id="rId19" Target="../media/image56.png" Type="http://schemas.openxmlformats.org/officeDocument/2006/relationships/image"/><Relationship Id="rId2" Target="../media/image1.jpeg" Type="http://schemas.openxmlformats.org/officeDocument/2006/relationships/image"/><Relationship Id="rId20" Target="../media/image57.svg" Type="http://schemas.openxmlformats.org/officeDocument/2006/relationships/image"/><Relationship Id="rId3" Target="mailto:kisz@hpi.de" TargetMode="External" Type="http://schemas.openxmlformats.org/officeDocument/2006/relationships/hyperlink"/><Relationship Id="rId4" Target="http://hpi.de/kisz" TargetMode="External" Type="http://schemas.openxmlformats.org/officeDocument/2006/relationships/hyperlink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24.pn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33.png" Type="http://schemas.openxmlformats.org/officeDocument/2006/relationships/image"/><Relationship Id="rId13" Target="../media/image46.png" Type="http://schemas.openxmlformats.org/officeDocument/2006/relationships/image"/><Relationship Id="rId14" Target="../media/image47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27.png" Type="http://schemas.openxmlformats.org/officeDocument/2006/relationships/image"/><Relationship Id="rId18" Target="../media/image28.svg" Type="http://schemas.openxmlformats.org/officeDocument/2006/relationships/image"/><Relationship Id="rId19" Target="../media/image58.png" Type="http://schemas.openxmlformats.org/officeDocument/2006/relationships/image"/><Relationship Id="rId2" Target="../media/image1.jpeg" Type="http://schemas.openxmlformats.org/officeDocument/2006/relationships/image"/><Relationship Id="rId20" Target="../media/image59.svg" Type="http://schemas.openxmlformats.org/officeDocument/2006/relationships/image"/><Relationship Id="rId21" Target="../media/image60.png" Type="http://schemas.openxmlformats.org/officeDocument/2006/relationships/image"/><Relationship Id="rId22" Target="../media/image61.svg" Type="http://schemas.openxmlformats.org/officeDocument/2006/relationships/image"/><Relationship Id="rId23" Target="mailto:kisz@hpi.de" TargetMode="External" Type="http://schemas.openxmlformats.org/officeDocument/2006/relationships/hyperlink"/><Relationship Id="rId24" Target="http://hpi.de/kisz" TargetMode="External" Type="http://schemas.openxmlformats.org/officeDocument/2006/relationships/hyperlink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24.pn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33.pn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mailto:kisz@hpi.de" TargetMode="External" Type="http://schemas.openxmlformats.org/officeDocument/2006/relationships/hyperlink"/><Relationship Id="rId4" Target="http://hpi.de/kisz" TargetMode="External" Type="http://schemas.openxmlformats.org/officeDocument/2006/relationships/hyperlink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24.pn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33.pn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mailto:kisz@hpi.de" TargetMode="External" Type="http://schemas.openxmlformats.org/officeDocument/2006/relationships/hyperlink"/><Relationship Id="rId4" Target="http://hpi.de/kisz" TargetMode="External" Type="http://schemas.openxmlformats.org/officeDocument/2006/relationships/hyperlink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mailto:kisz@hpi.de" TargetMode="External" Type="http://schemas.openxmlformats.org/officeDocument/2006/relationships/hyperlink"/><Relationship Id="rId6" Target="http://hpi.de/kisz" TargetMode="External" Type="http://schemas.openxmlformats.org/officeDocument/2006/relationships/hyperlink"/><Relationship Id="rId7" Target="../media/image64.png" Type="http://schemas.openxmlformats.org/officeDocument/2006/relationships/image"/><Relationship Id="rId8" Target="../media/image6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44.png" Type="http://schemas.openxmlformats.org/officeDocument/2006/relationships/image"/><Relationship Id="rId17" Target="../media/image45.svg" Type="http://schemas.openxmlformats.org/officeDocument/2006/relationships/image"/><Relationship Id="rId18" Target="../media/image46.png" Type="http://schemas.openxmlformats.org/officeDocument/2006/relationships/image"/><Relationship Id="rId19" Target="../media/image47.svg" Type="http://schemas.openxmlformats.org/officeDocument/2006/relationships/image"/><Relationship Id="rId2" Target="../media/image38.png" Type="http://schemas.openxmlformats.org/officeDocument/2006/relationships/image"/><Relationship Id="rId20" Target="../media/image64.png" Type="http://schemas.openxmlformats.org/officeDocument/2006/relationships/image"/><Relationship Id="rId21" Target="../media/image65.svg" Type="http://schemas.openxmlformats.org/officeDocument/2006/relationships/image"/><Relationship Id="rId3" Target="../media/image3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24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64.png" Type="http://schemas.openxmlformats.org/officeDocument/2006/relationships/image"/><Relationship Id="rId17" Target="../media/image65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4.png" Type="http://schemas.openxmlformats.org/officeDocument/2006/relationships/image"/><Relationship Id="rId5" Target="../media/image33.pn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8.jpeg" Type="http://schemas.openxmlformats.org/officeDocument/2006/relationships/image"/><Relationship Id="rId4" Target="mailto:kisz@hpi.de" TargetMode="External" Type="http://schemas.openxmlformats.org/officeDocument/2006/relationships/hyperlink"/><Relationship Id="rId5" Target="http://hpi.de/kisz" TargetMode="External" Type="http://schemas.openxmlformats.org/officeDocument/2006/relationships/hyperlink"/><Relationship Id="rId6" Target="../media/image69.jpeg" Type="http://schemas.openxmlformats.org/officeDocument/2006/relationships/image"/><Relationship Id="rId7" Target="../media/image70.jpeg" Type="http://schemas.openxmlformats.org/officeDocument/2006/relationships/image"/><Relationship Id="rId8" Target="../media/image71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2" Target="../media/image1.jpeg" Type="http://schemas.openxmlformats.org/officeDocument/2006/relationships/image"/><Relationship Id="rId3" Target="../media/image72.jpeg" Type="http://schemas.openxmlformats.org/officeDocument/2006/relationships/image"/><Relationship Id="rId4" Target="mailto:kisz@hpi.de" TargetMode="External" Type="http://schemas.openxmlformats.org/officeDocument/2006/relationships/hyperlink"/><Relationship Id="rId5" Target="http://hpi.de/kisz" TargetMode="External" Type="http://schemas.openxmlformats.org/officeDocument/2006/relationships/hyperlink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://hpi.de/kisz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72.jpeg" Type="http://schemas.openxmlformats.org/officeDocument/2006/relationships/image"/><Relationship Id="rId4" Target="../media/image75.jpe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mailto:kisz@hpi.de" TargetMode="External" Type="http://schemas.openxmlformats.org/officeDocument/2006/relationships/hyperlink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jpeg" Type="http://schemas.openxmlformats.org/officeDocument/2006/relationships/image"/><Relationship Id="rId11" Target="../media/image84.jpeg" Type="http://schemas.openxmlformats.org/officeDocument/2006/relationships/image"/><Relationship Id="rId12" Target="../media/image85.jpeg" Type="http://schemas.openxmlformats.org/officeDocument/2006/relationships/image"/><Relationship Id="rId13" Target="mailto:kisz@hpi.de" TargetMode="External" Type="http://schemas.openxmlformats.org/officeDocument/2006/relationships/hyperlink"/><Relationship Id="rId14" Target="http://hpi.de/kisz" TargetMode="External" Type="http://schemas.openxmlformats.org/officeDocument/2006/relationships/hyperlink"/><Relationship Id="rId15" Target="../media/image86.png" Type="http://schemas.openxmlformats.org/officeDocument/2006/relationships/image"/><Relationship Id="rId16" Target="../media/image87.svg" Type="http://schemas.openxmlformats.org/officeDocument/2006/relationships/image"/><Relationship Id="rId17" Target="../media/image78.png" Type="http://schemas.openxmlformats.org/officeDocument/2006/relationships/image"/><Relationship Id="rId18" Target="../media/image79.svg" Type="http://schemas.openxmlformats.org/officeDocument/2006/relationships/image"/><Relationship Id="rId19" Target="../media/image68.jpeg" Type="http://schemas.openxmlformats.org/officeDocument/2006/relationships/image"/><Relationship Id="rId2" Target="../media/image1.jpeg" Type="http://schemas.openxmlformats.org/officeDocument/2006/relationships/image"/><Relationship Id="rId3" Target="../media/image72.jpe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0.jpeg" Type="http://schemas.openxmlformats.org/officeDocument/2006/relationships/image"/><Relationship Id="rId7" Target="../media/image75.jpeg" Type="http://schemas.openxmlformats.org/officeDocument/2006/relationships/image"/><Relationship Id="rId8" Target="../media/image81.png" Type="http://schemas.openxmlformats.org/officeDocument/2006/relationships/image"/><Relationship Id="rId9" Target="../media/image8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8.png" Type="http://schemas.openxmlformats.org/officeDocument/2006/relationships/image"/><Relationship Id="rId4" Target="mailto:kisz@hpi.de" TargetMode="External" Type="http://schemas.openxmlformats.org/officeDocument/2006/relationships/hyperlink"/><Relationship Id="rId5" Target="http://hpi.de/kisz" TargetMode="External" Type="http://schemas.openxmlformats.org/officeDocument/2006/relationships/hyperlink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9.jpeg" Type="http://schemas.openxmlformats.org/officeDocument/2006/relationships/image"/><Relationship Id="rId4" Target="../media/image90.jpeg" Type="http://schemas.openxmlformats.org/officeDocument/2006/relationships/image"/><Relationship Id="rId5" Target="mailto:kisz@hpi.de" TargetMode="External" Type="http://schemas.openxmlformats.org/officeDocument/2006/relationships/hyperlink"/><Relationship Id="rId6" Target="http://hpi.de/kisz" TargetMode="External" Type="http://schemas.openxmlformats.org/officeDocument/2006/relationships/hyperlink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mailto:kisz@hpi.de" TargetMode="External" Type="http://schemas.openxmlformats.org/officeDocument/2006/relationships/hyperlink"/><Relationship Id="rId4" Target="http://hpi.de/kisz" TargetMode="External" Type="http://schemas.openxmlformats.org/officeDocument/2006/relationships/hyperlink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svg" Type="http://schemas.openxmlformats.org/officeDocument/2006/relationships/image"/><Relationship Id="rId2" Target="../media/image1.jpeg" Type="http://schemas.openxmlformats.org/officeDocument/2006/relationships/image"/><Relationship Id="rId3" Target="mailto:kisz@hpi.de" TargetMode="External" Type="http://schemas.openxmlformats.org/officeDocument/2006/relationships/hyperlink"/><Relationship Id="rId4" Target="http://hpi.de/kisz" TargetMode="External" Type="http://schemas.openxmlformats.org/officeDocument/2006/relationships/hyperlink"/><Relationship Id="rId5" Target="../media/image91.png" Type="http://schemas.openxmlformats.org/officeDocument/2006/relationships/image"/><Relationship Id="rId6" Target="../media/image92.svg" Type="http://schemas.openxmlformats.org/officeDocument/2006/relationships/image"/><Relationship Id="rId7" Target="../media/image93.png" Type="http://schemas.openxmlformats.org/officeDocument/2006/relationships/image"/><Relationship Id="rId8" Target="../media/image94.sv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mailto:kisz@hpi.de" TargetMode="External" Type="http://schemas.openxmlformats.org/officeDocument/2006/relationships/hyperlink"/><Relationship Id="rId4" Target="http://hpi.de/kisz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6741" y="4805889"/>
            <a:ext cx="11301259" cy="5481111"/>
          </a:xfrm>
          <a:custGeom>
            <a:avLst/>
            <a:gdLst/>
            <a:ahLst/>
            <a:cxnLst/>
            <a:rect r="r" b="b" t="t" l="l"/>
            <a:pathLst>
              <a:path h="5481111" w="11301259">
                <a:moveTo>
                  <a:pt x="0" y="0"/>
                </a:moveTo>
                <a:lnTo>
                  <a:pt x="11301259" y="0"/>
                </a:lnTo>
                <a:lnTo>
                  <a:pt x="11301259" y="5481111"/>
                </a:lnTo>
                <a:lnTo>
                  <a:pt x="0" y="548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18" y="8091182"/>
            <a:ext cx="4161305" cy="2195818"/>
          </a:xfrm>
          <a:custGeom>
            <a:avLst/>
            <a:gdLst/>
            <a:ahLst/>
            <a:cxnLst/>
            <a:rect r="r" b="b" t="t" l="l"/>
            <a:pathLst>
              <a:path h="2195818" w="4161305">
                <a:moveTo>
                  <a:pt x="0" y="0"/>
                </a:moveTo>
                <a:lnTo>
                  <a:pt x="4161305" y="0"/>
                </a:lnTo>
                <a:lnTo>
                  <a:pt x="4161305" y="2195818"/>
                </a:lnTo>
                <a:lnTo>
                  <a:pt x="0" y="2195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7064" y="1839029"/>
            <a:ext cx="10865048" cy="16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Reinforcement Learning I – </a:t>
            </a:r>
          </a:p>
          <a:p>
            <a:pPr algn="just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Agents Learn by Trial and Error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6741" y="4805889"/>
            <a:ext cx="11301259" cy="5481111"/>
          </a:xfrm>
          <a:custGeom>
            <a:avLst/>
            <a:gdLst/>
            <a:ahLst/>
            <a:cxnLst/>
            <a:rect r="r" b="b" t="t" l="l"/>
            <a:pathLst>
              <a:path h="5481111" w="11301259">
                <a:moveTo>
                  <a:pt x="0" y="0"/>
                </a:moveTo>
                <a:lnTo>
                  <a:pt x="11301259" y="0"/>
                </a:lnTo>
                <a:lnTo>
                  <a:pt x="11301259" y="5481111"/>
                </a:lnTo>
                <a:lnTo>
                  <a:pt x="0" y="548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18" y="8091182"/>
            <a:ext cx="4161305" cy="2195818"/>
          </a:xfrm>
          <a:custGeom>
            <a:avLst/>
            <a:gdLst/>
            <a:ahLst/>
            <a:cxnLst/>
            <a:rect r="r" b="b" t="t" l="l"/>
            <a:pathLst>
              <a:path h="2195818" w="4161305">
                <a:moveTo>
                  <a:pt x="0" y="0"/>
                </a:moveTo>
                <a:lnTo>
                  <a:pt x="4161305" y="0"/>
                </a:lnTo>
                <a:lnTo>
                  <a:pt x="4161305" y="2195818"/>
                </a:lnTo>
                <a:lnTo>
                  <a:pt x="0" y="2195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7064" y="1839029"/>
            <a:ext cx="10865048" cy="16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Reinforcement Learning I – </a:t>
            </a:r>
          </a:p>
          <a:p>
            <a:pPr algn="just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Agents Learn by Trial and Error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3851" y="3304477"/>
            <a:ext cx="3012521" cy="2861208"/>
          </a:xfrm>
          <a:custGeom>
            <a:avLst/>
            <a:gdLst/>
            <a:ahLst/>
            <a:cxnLst/>
            <a:rect r="r" b="b" t="t" l="l"/>
            <a:pathLst>
              <a:path h="2861208" w="3012521">
                <a:moveTo>
                  <a:pt x="0" y="0"/>
                </a:moveTo>
                <a:lnTo>
                  <a:pt x="3012521" y="0"/>
                </a:lnTo>
                <a:lnTo>
                  <a:pt x="3012521" y="2861207"/>
                </a:lnTo>
                <a:lnTo>
                  <a:pt x="0" y="2861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57105" y="3304477"/>
            <a:ext cx="2833109" cy="2690806"/>
          </a:xfrm>
          <a:custGeom>
            <a:avLst/>
            <a:gdLst/>
            <a:ahLst/>
            <a:cxnLst/>
            <a:rect r="r" b="b" t="t" l="l"/>
            <a:pathLst>
              <a:path h="2690806" w="2833109">
                <a:moveTo>
                  <a:pt x="0" y="0"/>
                </a:moveTo>
                <a:lnTo>
                  <a:pt x="2833109" y="0"/>
                </a:lnTo>
                <a:lnTo>
                  <a:pt x="2833109" y="2690806"/>
                </a:lnTo>
                <a:lnTo>
                  <a:pt x="0" y="2690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19960" y="3791791"/>
            <a:ext cx="3448080" cy="4747787"/>
          </a:xfrm>
          <a:custGeom>
            <a:avLst/>
            <a:gdLst/>
            <a:ahLst/>
            <a:cxnLst/>
            <a:rect r="r" b="b" t="t" l="l"/>
            <a:pathLst>
              <a:path h="4747787" w="3448080">
                <a:moveTo>
                  <a:pt x="0" y="0"/>
                </a:moveTo>
                <a:lnTo>
                  <a:pt x="3448080" y="0"/>
                </a:lnTo>
                <a:lnTo>
                  <a:pt x="3448080" y="4747787"/>
                </a:lnTo>
                <a:lnTo>
                  <a:pt x="0" y="4747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9922" y="1999598"/>
            <a:ext cx="13828155" cy="106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6"/>
              </a:lnSpc>
              <a:spcBef>
                <a:spcPct val="0"/>
              </a:spcBef>
            </a:pPr>
            <a:r>
              <a:rPr lang="en-US" sz="20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“Of all the forms of machine learning, reinforcement learning is the closest to the kind of learning that humans and other animals do.” - Richard Sutton, Andrew Barto</a:t>
            </a:r>
          </a:p>
          <a:p>
            <a:pPr algn="ctr">
              <a:lnSpc>
                <a:spcPts val="266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23925"/>
            <a:ext cx="9095344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 and context |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6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7" tooltip="http://hpi.de/kisz"/>
              </a:rPr>
              <a:t>hpi.de/kisz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2469" y="9824504"/>
            <a:ext cx="3783062" cy="24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source of pictures: https://amturing.acm.org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9095344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 and context |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hpi.de/kisz"/>
              </a:rPr>
              <a:t>hpi.de/kisz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9922" y="1999598"/>
            <a:ext cx="13828155" cy="106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6"/>
              </a:lnSpc>
              <a:spcBef>
                <a:spcPct val="0"/>
              </a:spcBef>
            </a:pPr>
            <a:r>
              <a:rPr lang="en-US" sz="20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“Of all the forms of machine learning, reinforcement learning is the closest to the kind of learning that humans and other animals do.” -Richard S. Sutton</a:t>
            </a:r>
          </a:p>
          <a:p>
            <a:pPr algn="ctr">
              <a:lnSpc>
                <a:spcPts val="266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581672" y="9830750"/>
            <a:ext cx="5664250" cy="24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AI Warehouse  - https://www.youtube.com/watch?v=v3UBlEJDXR0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834192" y="2773755"/>
            <a:ext cx="10625173" cy="6906363"/>
          </a:xfrm>
          <a:custGeom>
            <a:avLst/>
            <a:gdLst/>
            <a:ahLst/>
            <a:cxnLst/>
            <a:rect r="r" b="b" t="t" l="l"/>
            <a:pathLst>
              <a:path h="6906363" w="10625173">
                <a:moveTo>
                  <a:pt x="0" y="0"/>
                </a:moveTo>
                <a:lnTo>
                  <a:pt x="10625173" y="0"/>
                </a:lnTo>
                <a:lnTo>
                  <a:pt x="10625173" y="6906362"/>
                </a:lnTo>
                <a:lnTo>
                  <a:pt x="0" y="690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34192" y="2773755"/>
            <a:ext cx="10619616" cy="690636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23925"/>
            <a:ext cx="9095344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 and context |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6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7" tooltip="http://hpi.de/kisz"/>
              </a:rPr>
              <a:t>hpi.de/kisz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9922" y="1999598"/>
            <a:ext cx="13828155" cy="106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6"/>
              </a:lnSpc>
              <a:spcBef>
                <a:spcPct val="0"/>
              </a:spcBef>
            </a:pPr>
            <a:r>
              <a:rPr lang="en-US" sz="20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“Of all the forms of machine learning, reinforcement learning is the closest to the kind of learning that humans and other animals do.” -Richard S. Sutton</a:t>
            </a:r>
          </a:p>
          <a:p>
            <a:pPr algn="ctr">
              <a:lnSpc>
                <a:spcPts val="266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581672" y="9830750"/>
            <a:ext cx="5664250" cy="24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AI Warehouse  - https://www.youtube.com/watch?v=v3UBlEJDXR0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6240" y="5829364"/>
            <a:ext cx="7185469" cy="3795401"/>
          </a:xfrm>
          <a:custGeom>
            <a:avLst/>
            <a:gdLst/>
            <a:ahLst/>
            <a:cxnLst/>
            <a:rect r="r" b="b" t="t" l="l"/>
            <a:pathLst>
              <a:path h="3795401" w="7185469">
                <a:moveTo>
                  <a:pt x="0" y="0"/>
                </a:moveTo>
                <a:lnTo>
                  <a:pt x="7185469" y="0"/>
                </a:lnTo>
                <a:lnTo>
                  <a:pt x="7185469" y="3795401"/>
                </a:lnTo>
                <a:lnTo>
                  <a:pt x="0" y="379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434128" y="1973461"/>
            <a:ext cx="4277252" cy="3207939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672000" y="6329225"/>
            <a:ext cx="5544670" cy="2929075"/>
          </a:xfrm>
          <a:custGeom>
            <a:avLst/>
            <a:gdLst/>
            <a:ahLst/>
            <a:cxnLst/>
            <a:rect r="r" b="b" t="t" l="l"/>
            <a:pathLst>
              <a:path h="2929075" w="5544670">
                <a:moveTo>
                  <a:pt x="0" y="0"/>
                </a:moveTo>
                <a:lnTo>
                  <a:pt x="5544670" y="0"/>
                </a:lnTo>
                <a:lnTo>
                  <a:pt x="5544670" y="2929075"/>
                </a:lnTo>
                <a:lnTo>
                  <a:pt x="0" y="2929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23925"/>
            <a:ext cx="13255911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 and context ||: Applications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8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9" tooltip="http://hpi.de/kisz"/>
              </a:rPr>
              <a:t>hpi.de/kisz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33444" y="2177860"/>
            <a:ext cx="109492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Robotics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979976"/>
            <a:ext cx="296406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Control Energy Systems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02494" y="5245800"/>
            <a:ext cx="7085410" cy="4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AI Warehouse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https://www.youtube.com/watch?v=L_4BPjLBF4E&amp;t=60s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9458325"/>
            <a:ext cx="8572754" cy="24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https://github.com/tobirohrer/building-energy-storage-simulation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3416" y="5829164"/>
            <a:ext cx="2288977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RLHF for Chatbots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86100"/>
            <a:ext cx="4890587" cy="3155991"/>
            <a:chOff x="0" y="0"/>
            <a:chExt cx="1288056" cy="8312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8056" cy="831208"/>
            </a:xfrm>
            <a:custGeom>
              <a:avLst/>
              <a:gdLst/>
              <a:ahLst/>
              <a:cxnLst/>
              <a:rect r="r" b="b" t="t" l="l"/>
              <a:pathLst>
                <a:path h="831208" w="1288056">
                  <a:moveTo>
                    <a:pt x="26911" y="0"/>
                  </a:moveTo>
                  <a:lnTo>
                    <a:pt x="1261144" y="0"/>
                  </a:lnTo>
                  <a:cubicBezTo>
                    <a:pt x="1276007" y="0"/>
                    <a:pt x="1288056" y="12049"/>
                    <a:pt x="1288056" y="26911"/>
                  </a:cubicBezTo>
                  <a:lnTo>
                    <a:pt x="1288056" y="804296"/>
                  </a:lnTo>
                  <a:cubicBezTo>
                    <a:pt x="1288056" y="819159"/>
                    <a:pt x="1276007" y="831208"/>
                    <a:pt x="1261144" y="831208"/>
                  </a:cubicBezTo>
                  <a:lnTo>
                    <a:pt x="26911" y="831208"/>
                  </a:lnTo>
                  <a:cubicBezTo>
                    <a:pt x="12049" y="831208"/>
                    <a:pt x="0" y="819159"/>
                    <a:pt x="0" y="804296"/>
                  </a:cubicBezTo>
                  <a:lnTo>
                    <a:pt x="0" y="26911"/>
                  </a:lnTo>
                  <a:cubicBezTo>
                    <a:pt x="0" y="12049"/>
                    <a:pt x="12049" y="0"/>
                    <a:pt x="26911" y="0"/>
                  </a:cubicBezTo>
                  <a:close/>
                </a:path>
              </a:pathLst>
            </a:custGeom>
            <a:solidFill>
              <a:srgbClr val="99DA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88056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8464358" y="6534191"/>
            <a:ext cx="1359284" cy="1006474"/>
            <a:chOff x="0" y="0"/>
            <a:chExt cx="647700" cy="4795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7700" cy="479586"/>
            </a:xfrm>
            <a:custGeom>
              <a:avLst/>
              <a:gdLst/>
              <a:ahLst/>
              <a:cxnLst/>
              <a:rect r="r" b="b" t="t" l="l"/>
              <a:pathLst>
                <a:path h="479586" w="647700">
                  <a:moveTo>
                    <a:pt x="239386" y="166069"/>
                  </a:moveTo>
                  <a:lnTo>
                    <a:pt x="647700" y="166069"/>
                  </a:lnTo>
                  <a:lnTo>
                    <a:pt x="647700" y="313488"/>
                  </a:lnTo>
                  <a:lnTo>
                    <a:pt x="239373" y="313488"/>
                  </a:lnTo>
                  <a:lnTo>
                    <a:pt x="302255" y="479586"/>
                  </a:lnTo>
                  <a:lnTo>
                    <a:pt x="0" y="239793"/>
                  </a:lnTo>
                  <a:lnTo>
                    <a:pt x="302255" y="0"/>
                  </a:lnTo>
                  <a:lnTo>
                    <a:pt x="239386" y="166069"/>
                  </a:lnTo>
                  <a:close/>
                </a:path>
              </a:pathLst>
            </a:custGeom>
            <a:solidFill>
              <a:srgbClr val="F6C5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0650" y="117475"/>
              <a:ext cx="527050" cy="197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23925"/>
            <a:ext cx="9520647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 and context |||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hpi.de/kisz"/>
              </a:rPr>
              <a:t>hpi.de/kisz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4713" y="3334284"/>
            <a:ext cx="253856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Supervised Learning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98707" y="3086100"/>
            <a:ext cx="4890587" cy="3155991"/>
            <a:chOff x="0" y="0"/>
            <a:chExt cx="1288056" cy="8312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8056" cy="831208"/>
            </a:xfrm>
            <a:custGeom>
              <a:avLst/>
              <a:gdLst/>
              <a:ahLst/>
              <a:cxnLst/>
              <a:rect r="r" b="b" t="t" l="l"/>
              <a:pathLst>
                <a:path h="831208" w="1288056">
                  <a:moveTo>
                    <a:pt x="26911" y="0"/>
                  </a:moveTo>
                  <a:lnTo>
                    <a:pt x="1261144" y="0"/>
                  </a:lnTo>
                  <a:cubicBezTo>
                    <a:pt x="1276007" y="0"/>
                    <a:pt x="1288056" y="12049"/>
                    <a:pt x="1288056" y="26911"/>
                  </a:cubicBezTo>
                  <a:lnTo>
                    <a:pt x="1288056" y="804296"/>
                  </a:lnTo>
                  <a:cubicBezTo>
                    <a:pt x="1288056" y="819159"/>
                    <a:pt x="1276007" y="831208"/>
                    <a:pt x="1261144" y="831208"/>
                  </a:cubicBezTo>
                  <a:lnTo>
                    <a:pt x="26911" y="831208"/>
                  </a:lnTo>
                  <a:cubicBezTo>
                    <a:pt x="12049" y="831208"/>
                    <a:pt x="0" y="819159"/>
                    <a:pt x="0" y="804296"/>
                  </a:cubicBezTo>
                  <a:lnTo>
                    <a:pt x="0" y="26911"/>
                  </a:lnTo>
                  <a:cubicBezTo>
                    <a:pt x="0" y="12049"/>
                    <a:pt x="12049" y="0"/>
                    <a:pt x="26911" y="0"/>
                  </a:cubicBezTo>
                  <a:close/>
                </a:path>
              </a:pathLst>
            </a:custGeom>
            <a:solidFill>
              <a:srgbClr val="F6C5A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88056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48129" y="3334284"/>
            <a:ext cx="299174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Reinforcement Learning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368713" y="3086100"/>
            <a:ext cx="4890587" cy="3155991"/>
            <a:chOff x="0" y="0"/>
            <a:chExt cx="1288056" cy="8312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8056" cy="831208"/>
            </a:xfrm>
            <a:custGeom>
              <a:avLst/>
              <a:gdLst/>
              <a:ahLst/>
              <a:cxnLst/>
              <a:rect r="r" b="b" t="t" l="l"/>
              <a:pathLst>
                <a:path h="831208" w="1288056">
                  <a:moveTo>
                    <a:pt x="26911" y="0"/>
                  </a:moveTo>
                  <a:lnTo>
                    <a:pt x="1261144" y="0"/>
                  </a:lnTo>
                  <a:cubicBezTo>
                    <a:pt x="1276007" y="0"/>
                    <a:pt x="1288056" y="12049"/>
                    <a:pt x="1288056" y="26911"/>
                  </a:cubicBezTo>
                  <a:lnTo>
                    <a:pt x="1288056" y="804296"/>
                  </a:lnTo>
                  <a:cubicBezTo>
                    <a:pt x="1288056" y="819159"/>
                    <a:pt x="1276007" y="831208"/>
                    <a:pt x="1261144" y="831208"/>
                  </a:cubicBezTo>
                  <a:lnTo>
                    <a:pt x="26911" y="831208"/>
                  </a:lnTo>
                  <a:cubicBezTo>
                    <a:pt x="12049" y="831208"/>
                    <a:pt x="0" y="819159"/>
                    <a:pt x="0" y="804296"/>
                  </a:cubicBezTo>
                  <a:lnTo>
                    <a:pt x="0" y="26911"/>
                  </a:lnTo>
                  <a:cubicBezTo>
                    <a:pt x="0" y="12049"/>
                    <a:pt x="12049" y="0"/>
                    <a:pt x="26911" y="0"/>
                  </a:cubicBezTo>
                  <a:close/>
                </a:path>
              </a:pathLst>
            </a:custGeom>
            <a:solidFill>
              <a:srgbClr val="C2CD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288056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383247" y="3334284"/>
            <a:ext cx="286151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Unsupervised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3832" y="4295322"/>
            <a:ext cx="4760323" cy="74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Models are </a:t>
            </a: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trained on labeled data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to predict outputs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31139" y="4295322"/>
            <a:ext cx="4763030" cy="151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previously unknown patterns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relationships in unlab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data</a:t>
            </a:r>
          </a:p>
          <a:p>
            <a:pPr algn="l">
              <a:lnSpc>
                <a:spcPts val="302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752402" y="4295322"/>
            <a:ext cx="4780491" cy="1130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earn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ing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imal be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avio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by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interacting with an environment</a:t>
            </a:r>
          </a:p>
          <a:p>
            <a:pPr algn="l">
              <a:lnSpc>
                <a:spcPts val="302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7964720"/>
            <a:ext cx="16224276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when 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optimal actions are too complex or unknown to define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but can be learned through experience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6134" y="6475771"/>
            <a:ext cx="5720419" cy="3811229"/>
          </a:xfrm>
          <a:custGeom>
            <a:avLst/>
            <a:gdLst/>
            <a:ahLst/>
            <a:cxnLst/>
            <a:rect r="r" b="b" t="t" l="l"/>
            <a:pathLst>
              <a:path h="3811229" w="5720419">
                <a:moveTo>
                  <a:pt x="0" y="0"/>
                </a:moveTo>
                <a:lnTo>
                  <a:pt x="5720419" y="0"/>
                </a:lnTo>
                <a:lnTo>
                  <a:pt x="5720419" y="3811229"/>
                </a:lnTo>
                <a:lnTo>
                  <a:pt x="0" y="3811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2686" y="3111781"/>
            <a:ext cx="7614767" cy="3875232"/>
            <a:chOff x="0" y="0"/>
            <a:chExt cx="2005535" cy="1020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5535" cy="1020637"/>
            </a:xfrm>
            <a:custGeom>
              <a:avLst/>
              <a:gdLst/>
              <a:ahLst/>
              <a:cxnLst/>
              <a:rect r="r" b="b" t="t" l="l"/>
              <a:pathLst>
                <a:path h="1020637" w="2005535">
                  <a:moveTo>
                    <a:pt x="17284" y="0"/>
                  </a:moveTo>
                  <a:lnTo>
                    <a:pt x="1988252" y="0"/>
                  </a:lnTo>
                  <a:cubicBezTo>
                    <a:pt x="1992836" y="0"/>
                    <a:pt x="1997232" y="1821"/>
                    <a:pt x="2000473" y="5062"/>
                  </a:cubicBezTo>
                  <a:cubicBezTo>
                    <a:pt x="2003714" y="8304"/>
                    <a:pt x="2005535" y="12700"/>
                    <a:pt x="2005535" y="17284"/>
                  </a:cubicBezTo>
                  <a:lnTo>
                    <a:pt x="2005535" y="1003353"/>
                  </a:lnTo>
                  <a:cubicBezTo>
                    <a:pt x="2005535" y="1007937"/>
                    <a:pt x="2003714" y="1012333"/>
                    <a:pt x="2000473" y="1015575"/>
                  </a:cubicBezTo>
                  <a:cubicBezTo>
                    <a:pt x="1997232" y="1018816"/>
                    <a:pt x="1992836" y="1020637"/>
                    <a:pt x="1988252" y="1020637"/>
                  </a:cubicBezTo>
                  <a:lnTo>
                    <a:pt x="17284" y="1020637"/>
                  </a:lnTo>
                  <a:cubicBezTo>
                    <a:pt x="12700" y="1020637"/>
                    <a:pt x="8304" y="1018816"/>
                    <a:pt x="5062" y="1015575"/>
                  </a:cubicBezTo>
                  <a:cubicBezTo>
                    <a:pt x="1821" y="1012333"/>
                    <a:pt x="0" y="1007937"/>
                    <a:pt x="0" y="1003353"/>
                  </a:cubicBezTo>
                  <a:lnTo>
                    <a:pt x="0" y="17284"/>
                  </a:lnTo>
                  <a:cubicBezTo>
                    <a:pt x="0" y="12700"/>
                    <a:pt x="1821" y="8304"/>
                    <a:pt x="5062" y="5062"/>
                  </a:cubicBezTo>
                  <a:cubicBezTo>
                    <a:pt x="8304" y="1821"/>
                    <a:pt x="12700" y="0"/>
                    <a:pt x="17284" y="0"/>
                  </a:cubicBezTo>
                  <a:close/>
                </a:path>
              </a:pathLst>
            </a:custGeom>
            <a:solidFill>
              <a:srgbClr val="99DA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05535" cy="1068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07345" y="3111781"/>
            <a:ext cx="6906354" cy="3875232"/>
            <a:chOff x="0" y="0"/>
            <a:chExt cx="1818957" cy="1020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8957" cy="1020637"/>
            </a:xfrm>
            <a:custGeom>
              <a:avLst/>
              <a:gdLst/>
              <a:ahLst/>
              <a:cxnLst/>
              <a:rect r="r" b="b" t="t" l="l"/>
              <a:pathLst>
                <a:path h="1020637" w="1818957">
                  <a:moveTo>
                    <a:pt x="19057" y="0"/>
                  </a:moveTo>
                  <a:lnTo>
                    <a:pt x="1799901" y="0"/>
                  </a:lnTo>
                  <a:cubicBezTo>
                    <a:pt x="1810425" y="0"/>
                    <a:pt x="1818957" y="8532"/>
                    <a:pt x="1818957" y="19057"/>
                  </a:cubicBezTo>
                  <a:lnTo>
                    <a:pt x="1818957" y="1001580"/>
                  </a:lnTo>
                  <a:cubicBezTo>
                    <a:pt x="1818957" y="1012105"/>
                    <a:pt x="1810425" y="1020637"/>
                    <a:pt x="1799901" y="1020637"/>
                  </a:cubicBezTo>
                  <a:lnTo>
                    <a:pt x="19057" y="1020637"/>
                  </a:lnTo>
                  <a:cubicBezTo>
                    <a:pt x="8532" y="1020637"/>
                    <a:pt x="0" y="1012105"/>
                    <a:pt x="0" y="1001580"/>
                  </a:cubicBezTo>
                  <a:lnTo>
                    <a:pt x="0" y="19057"/>
                  </a:lnTo>
                  <a:cubicBezTo>
                    <a:pt x="0" y="8532"/>
                    <a:pt x="8532" y="0"/>
                    <a:pt x="19057" y="0"/>
                  </a:cubicBezTo>
                  <a:close/>
                </a:path>
              </a:pathLst>
            </a:custGeom>
            <a:solidFill>
              <a:srgbClr val="F6C5A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818957" cy="1068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23925"/>
            <a:ext cx="9520647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will we cover today?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5" tooltip="http://hpi.de/kisz"/>
              </a:rPr>
              <a:t>hpi.de/kisz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21890" y="3350441"/>
            <a:ext cx="111636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Today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7124" y="3350441"/>
            <a:ext cx="388679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Following workshops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7136" y="3942456"/>
            <a:ext cx="7550317" cy="189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5525" indent="-217762" lvl="1">
              <a:lnSpc>
                <a:spcPts val="3046"/>
              </a:lnSpc>
              <a:buFont typeface="Arial"/>
              <a:buChar char="•"/>
            </a:pPr>
            <a:r>
              <a:rPr lang="en-US" sz="20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Basic concepts </a:t>
            </a:r>
          </a:p>
          <a:p>
            <a:pPr algn="l" marL="435525" indent="-217762" lvl="1">
              <a:lnSpc>
                <a:spcPts val="3046"/>
              </a:lnSpc>
              <a:buFont typeface="Arial"/>
              <a:buChar char="•"/>
            </a:pPr>
            <a:r>
              <a:rPr lang="en-US" sz="20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”Hello World” of RL: </a:t>
            </a:r>
          </a:p>
          <a:p>
            <a:pPr algn="l">
              <a:lnSpc>
                <a:spcPts val="3046"/>
              </a:lnSpc>
            </a:pPr>
            <a:r>
              <a:rPr lang="en-US" sz="20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20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Q-learning on FrozenLake environment</a:t>
            </a:r>
          </a:p>
          <a:p>
            <a:pPr algn="l" marL="435525" indent="-217762" lvl="1">
              <a:lnSpc>
                <a:spcPts val="3046"/>
              </a:lnSpc>
              <a:buFont typeface="Arial"/>
              <a:buChar char="•"/>
            </a:pPr>
            <a:r>
              <a:rPr lang="en-US" sz="20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Build intuition about learning parameters</a:t>
            </a:r>
          </a:p>
          <a:p>
            <a:pPr algn="l" marL="435525" indent="-217762" lvl="1">
              <a:lnSpc>
                <a:spcPts val="3046"/>
              </a:lnSpc>
              <a:buFont typeface="Arial"/>
              <a:buChar char="•"/>
            </a:pPr>
            <a:r>
              <a:rPr lang="en-US" sz="20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First Coding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26904" y="4227521"/>
            <a:ext cx="6786794" cy="151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Deep RL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When to apply which algorithm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to set up a RL problem 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Real-world applications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6825" y="2225485"/>
            <a:ext cx="12634351" cy="7438474"/>
          </a:xfrm>
          <a:custGeom>
            <a:avLst/>
            <a:gdLst/>
            <a:ahLst/>
            <a:cxnLst/>
            <a:rect r="r" b="b" t="t" l="l"/>
            <a:pathLst>
              <a:path h="7438474" w="12634351">
                <a:moveTo>
                  <a:pt x="0" y="0"/>
                </a:moveTo>
                <a:lnTo>
                  <a:pt x="12634350" y="0"/>
                </a:lnTo>
                <a:lnTo>
                  <a:pt x="12634350" y="7438474"/>
                </a:lnTo>
                <a:lnTo>
                  <a:pt x="0" y="7438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9520647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will we cover today?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5" tooltip="http://hpi.de/kisz"/>
              </a:rPr>
              <a:t>hpi.de/kisz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5766830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terms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hpi.de/kisz"/>
              </a:rPr>
              <a:t>hpi.de/kisz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9752" y="4085722"/>
            <a:ext cx="1096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676790" y="3724620"/>
            <a:ext cx="4740929" cy="3782866"/>
          </a:xfrm>
          <a:custGeom>
            <a:avLst/>
            <a:gdLst/>
            <a:ahLst/>
            <a:cxnLst/>
            <a:rect r="r" b="b" t="t" l="l"/>
            <a:pathLst>
              <a:path h="3782866" w="4740929">
                <a:moveTo>
                  <a:pt x="0" y="0"/>
                </a:moveTo>
                <a:lnTo>
                  <a:pt x="4740929" y="0"/>
                </a:lnTo>
                <a:lnTo>
                  <a:pt x="4740929" y="3782867"/>
                </a:lnTo>
                <a:lnTo>
                  <a:pt x="0" y="3782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60658" y="3313814"/>
            <a:ext cx="5360138" cy="3810571"/>
          </a:xfrm>
          <a:custGeom>
            <a:avLst/>
            <a:gdLst/>
            <a:ahLst/>
            <a:cxnLst/>
            <a:rect r="r" b="b" t="t" l="l"/>
            <a:pathLst>
              <a:path h="3810571" w="5360138">
                <a:moveTo>
                  <a:pt x="0" y="0"/>
                </a:moveTo>
                <a:lnTo>
                  <a:pt x="5360138" y="0"/>
                </a:lnTo>
                <a:lnTo>
                  <a:pt x="5360138" y="3810571"/>
                </a:lnTo>
                <a:lnTo>
                  <a:pt x="0" y="3810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6216467" y="3247727"/>
            <a:ext cx="3168654" cy="895145"/>
          </a:xfrm>
          <a:custGeom>
            <a:avLst/>
            <a:gdLst/>
            <a:ahLst/>
            <a:cxnLst/>
            <a:rect r="r" b="b" t="t" l="l"/>
            <a:pathLst>
              <a:path h="895145" w="3168654">
                <a:moveTo>
                  <a:pt x="0" y="895145"/>
                </a:moveTo>
                <a:lnTo>
                  <a:pt x="3168653" y="895145"/>
                </a:lnTo>
                <a:lnTo>
                  <a:pt x="3168653" y="0"/>
                </a:lnTo>
                <a:lnTo>
                  <a:pt x="0" y="0"/>
                </a:lnTo>
                <a:lnTo>
                  <a:pt x="0" y="89514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60658" y="4745199"/>
            <a:ext cx="5189407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 </a:t>
            </a:r>
            <a:r>
              <a:rPr lang="en-US" b="true" sz="2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kes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actions, gets feedback, and learns what works best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75534" y="4019635"/>
            <a:ext cx="26413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120" y="3252403"/>
            <a:ext cx="5320223" cy="3782195"/>
          </a:xfrm>
          <a:custGeom>
            <a:avLst/>
            <a:gdLst/>
            <a:ahLst/>
            <a:cxnLst/>
            <a:rect r="r" b="b" t="t" l="l"/>
            <a:pathLst>
              <a:path h="3782195" w="5320223">
                <a:moveTo>
                  <a:pt x="0" y="0"/>
                </a:moveTo>
                <a:lnTo>
                  <a:pt x="5320223" y="0"/>
                </a:lnTo>
                <a:lnTo>
                  <a:pt x="5320223" y="3782194"/>
                </a:lnTo>
                <a:lnTo>
                  <a:pt x="0" y="378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777152">
            <a:off x="5971229" y="4095305"/>
            <a:ext cx="2931718" cy="828210"/>
          </a:xfrm>
          <a:custGeom>
            <a:avLst/>
            <a:gdLst/>
            <a:ahLst/>
            <a:cxnLst/>
            <a:rect r="r" b="b" t="t" l="l"/>
            <a:pathLst>
              <a:path h="828210" w="2931718">
                <a:moveTo>
                  <a:pt x="0" y="828210"/>
                </a:moveTo>
                <a:lnTo>
                  <a:pt x="2931718" y="828210"/>
                </a:lnTo>
                <a:lnTo>
                  <a:pt x="2931718" y="0"/>
                </a:lnTo>
                <a:lnTo>
                  <a:pt x="0" y="0"/>
                </a:lnTo>
                <a:lnTo>
                  <a:pt x="0" y="8282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14871" y="4671390"/>
            <a:ext cx="9793757" cy="3615581"/>
            <a:chOff x="0" y="0"/>
            <a:chExt cx="13058343" cy="48207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066652"/>
              <a:ext cx="13058343" cy="2754123"/>
            </a:xfrm>
            <a:custGeom>
              <a:avLst/>
              <a:gdLst/>
              <a:ahLst/>
              <a:cxnLst/>
              <a:rect r="r" b="b" t="t" l="l"/>
              <a:pathLst>
                <a:path h="2754123" w="13058343">
                  <a:moveTo>
                    <a:pt x="0" y="0"/>
                  </a:moveTo>
                  <a:lnTo>
                    <a:pt x="13058343" y="0"/>
                  </a:lnTo>
                  <a:lnTo>
                    <a:pt x="13058343" y="2754123"/>
                  </a:lnTo>
                  <a:lnTo>
                    <a:pt x="0" y="275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135457" y="0"/>
              <a:ext cx="2798277" cy="3640035"/>
            </a:xfrm>
            <a:custGeom>
              <a:avLst/>
              <a:gdLst/>
              <a:ahLst/>
              <a:cxnLst/>
              <a:rect r="r" b="b" t="t" l="l"/>
              <a:pathLst>
                <a:path h="3640035" w="2798277">
                  <a:moveTo>
                    <a:pt x="0" y="0"/>
                  </a:moveTo>
                  <a:lnTo>
                    <a:pt x="2798277" y="0"/>
                  </a:lnTo>
                  <a:lnTo>
                    <a:pt x="2798277" y="3640035"/>
                  </a:lnTo>
                  <a:lnTo>
                    <a:pt x="0" y="364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23925"/>
            <a:ext cx="3107531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terms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10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11" tooltip="http://hpi.de/kisz"/>
              </a:rPr>
              <a:t>hpi.de/kisz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16804" y="3884409"/>
            <a:ext cx="26413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9370" y="4473106"/>
            <a:ext cx="5046937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nviron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</a:t>
            </a:r>
            <a:r>
              <a:rPr lang="en-US" b="true" sz="2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</a:t>
            </a:r>
            <a:r>
              <a:rPr lang="en-US" b="true" sz="2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 world the agent interacts with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It defines what happens when the agent takes an action.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34571" y="2809754"/>
            <a:ext cx="3818858" cy="4667493"/>
          </a:xfrm>
          <a:custGeom>
            <a:avLst/>
            <a:gdLst/>
            <a:ahLst/>
            <a:cxnLst/>
            <a:rect r="r" b="b" t="t" l="l"/>
            <a:pathLst>
              <a:path h="4667493" w="3818858">
                <a:moveTo>
                  <a:pt x="0" y="0"/>
                </a:moveTo>
                <a:lnTo>
                  <a:pt x="3818858" y="0"/>
                </a:lnTo>
                <a:lnTo>
                  <a:pt x="3818858" y="4667492"/>
                </a:lnTo>
                <a:lnTo>
                  <a:pt x="0" y="4667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4915644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Attendance List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5" tooltip="http://hpi.de/kisz"/>
              </a:rPr>
              <a:t>hpi.de/kisz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3107531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terms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hpi.de/kisz"/>
              </a:rPr>
              <a:t>hpi.de/kisz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236438" y="3874873"/>
            <a:ext cx="5049108" cy="3589457"/>
          </a:xfrm>
          <a:custGeom>
            <a:avLst/>
            <a:gdLst/>
            <a:ahLst/>
            <a:cxnLst/>
            <a:rect r="r" b="b" t="t" l="l"/>
            <a:pathLst>
              <a:path h="3589457" w="5049108">
                <a:moveTo>
                  <a:pt x="0" y="0"/>
                </a:moveTo>
                <a:lnTo>
                  <a:pt x="5049108" y="0"/>
                </a:lnTo>
                <a:lnTo>
                  <a:pt x="5049108" y="3589457"/>
                </a:lnTo>
                <a:lnTo>
                  <a:pt x="0" y="3589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503887" y="4325459"/>
            <a:ext cx="26413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03887" y="4939691"/>
            <a:ext cx="4591565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state is the </a:t>
            </a:r>
            <a:r>
              <a:rPr lang="en-US" b="true" sz="2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agent’s current</a:t>
            </a:r>
            <a:r>
              <a:rPr lang="en-US" b="true" sz="2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situation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hat it perceives in the environment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-1042301">
            <a:off x="9042278" y="3925292"/>
            <a:ext cx="3237648" cy="914636"/>
          </a:xfrm>
          <a:custGeom>
            <a:avLst/>
            <a:gdLst/>
            <a:ahLst/>
            <a:cxnLst/>
            <a:rect r="r" b="b" t="t" l="l"/>
            <a:pathLst>
              <a:path h="914636" w="3237648">
                <a:moveTo>
                  <a:pt x="3237648" y="914635"/>
                </a:moveTo>
                <a:lnTo>
                  <a:pt x="0" y="914635"/>
                </a:lnTo>
                <a:lnTo>
                  <a:pt x="0" y="0"/>
                </a:lnTo>
                <a:lnTo>
                  <a:pt x="3237648" y="0"/>
                </a:lnTo>
                <a:lnTo>
                  <a:pt x="3237648" y="91463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67345" y="3636644"/>
            <a:ext cx="9793757" cy="5115663"/>
            <a:chOff x="0" y="0"/>
            <a:chExt cx="13058343" cy="68208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4066760"/>
              <a:ext cx="13058343" cy="2754123"/>
            </a:xfrm>
            <a:custGeom>
              <a:avLst/>
              <a:gdLst/>
              <a:ahLst/>
              <a:cxnLst/>
              <a:rect r="r" b="b" t="t" l="l"/>
              <a:pathLst>
                <a:path h="2754123" w="13058343">
                  <a:moveTo>
                    <a:pt x="0" y="0"/>
                  </a:moveTo>
                  <a:lnTo>
                    <a:pt x="13058343" y="0"/>
                  </a:lnTo>
                  <a:lnTo>
                    <a:pt x="13058343" y="2754123"/>
                  </a:lnTo>
                  <a:lnTo>
                    <a:pt x="0" y="275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6257" y="0"/>
              <a:ext cx="4115622" cy="3283924"/>
            </a:xfrm>
            <a:custGeom>
              <a:avLst/>
              <a:gdLst/>
              <a:ahLst/>
              <a:cxnLst/>
              <a:rect r="r" b="b" t="t" l="l"/>
              <a:pathLst>
                <a:path h="3283924" w="4115622">
                  <a:moveTo>
                    <a:pt x="0" y="0"/>
                  </a:moveTo>
                  <a:lnTo>
                    <a:pt x="4115622" y="0"/>
                  </a:lnTo>
                  <a:lnTo>
                    <a:pt x="4115622" y="3283924"/>
                  </a:lnTo>
                  <a:lnTo>
                    <a:pt x="0" y="3283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AutoShape 12" id="12"/>
            <p:cNvSpPr/>
            <p:nvPr/>
          </p:nvSpPr>
          <p:spPr>
            <a:xfrm>
              <a:off x="4808825" y="1189627"/>
              <a:ext cx="2588462" cy="4569068"/>
            </a:xfrm>
            <a:prstGeom prst="line">
              <a:avLst/>
            </a:prstGeom>
            <a:ln cap="flat" w="50800">
              <a:solidFill>
                <a:srgbClr val="A6A6A6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958009" y="1857934"/>
              <a:ext cx="2798277" cy="3640035"/>
            </a:xfrm>
            <a:custGeom>
              <a:avLst/>
              <a:gdLst/>
              <a:ahLst/>
              <a:cxnLst/>
              <a:rect r="r" b="b" t="t" l="l"/>
              <a:pathLst>
                <a:path h="3640035" w="2798277">
                  <a:moveTo>
                    <a:pt x="0" y="0"/>
                  </a:moveTo>
                  <a:lnTo>
                    <a:pt x="2798277" y="0"/>
                  </a:lnTo>
                  <a:lnTo>
                    <a:pt x="2798277" y="3640036"/>
                  </a:lnTo>
                  <a:lnTo>
                    <a:pt x="0" y="3640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291879" y="1494427"/>
              <a:ext cx="4264268" cy="4264268"/>
            </a:xfrm>
            <a:custGeom>
              <a:avLst/>
              <a:gdLst/>
              <a:ahLst/>
              <a:cxnLst/>
              <a:rect r="r" b="b" t="t" l="l"/>
              <a:pathLst>
                <a:path h="4264268" w="4264268">
                  <a:moveTo>
                    <a:pt x="0" y="0"/>
                  </a:moveTo>
                  <a:lnTo>
                    <a:pt x="4264268" y="0"/>
                  </a:lnTo>
                  <a:lnTo>
                    <a:pt x="4264268" y="4264268"/>
                  </a:lnTo>
                  <a:lnTo>
                    <a:pt x="0" y="4264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38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>
              <a:off x="5870131" y="1189627"/>
              <a:ext cx="1421748" cy="304800"/>
            </a:xfrm>
            <a:prstGeom prst="line">
              <a:avLst/>
            </a:prstGeom>
            <a:ln cap="flat" w="50800">
              <a:solidFill>
                <a:srgbClr val="A6A6A6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5870131" y="1189627"/>
              <a:ext cx="5645900" cy="304800"/>
            </a:xfrm>
            <a:prstGeom prst="line">
              <a:avLst/>
            </a:prstGeom>
            <a:ln cap="flat" w="50800">
              <a:solidFill>
                <a:srgbClr val="A6A6A6"/>
              </a:solidFill>
              <a:prstDash val="sysDash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4713" y="3526228"/>
            <a:ext cx="5061054" cy="3597950"/>
          </a:xfrm>
          <a:custGeom>
            <a:avLst/>
            <a:gdLst/>
            <a:ahLst/>
            <a:cxnLst/>
            <a:rect r="r" b="b" t="t" l="l"/>
            <a:pathLst>
              <a:path h="3597950" w="5061054">
                <a:moveTo>
                  <a:pt x="0" y="0"/>
                </a:moveTo>
                <a:lnTo>
                  <a:pt x="5061054" y="0"/>
                </a:lnTo>
                <a:lnTo>
                  <a:pt x="5061054" y="3597949"/>
                </a:lnTo>
                <a:lnTo>
                  <a:pt x="0" y="3597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630520">
            <a:off x="9763367" y="2936476"/>
            <a:ext cx="2991366" cy="845061"/>
          </a:xfrm>
          <a:custGeom>
            <a:avLst/>
            <a:gdLst/>
            <a:ahLst/>
            <a:cxnLst/>
            <a:rect r="r" b="b" t="t" l="l"/>
            <a:pathLst>
              <a:path h="845061" w="2991366">
                <a:moveTo>
                  <a:pt x="2991366" y="845060"/>
                </a:moveTo>
                <a:lnTo>
                  <a:pt x="0" y="845060"/>
                </a:lnTo>
                <a:lnTo>
                  <a:pt x="0" y="0"/>
                </a:lnTo>
                <a:lnTo>
                  <a:pt x="2991366" y="0"/>
                </a:lnTo>
                <a:lnTo>
                  <a:pt x="2991366" y="8450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7345" y="6686715"/>
            <a:ext cx="9793757" cy="2065592"/>
          </a:xfrm>
          <a:custGeom>
            <a:avLst/>
            <a:gdLst/>
            <a:ahLst/>
            <a:cxnLst/>
            <a:rect r="r" b="b" t="t" l="l"/>
            <a:pathLst>
              <a:path h="2065592" w="9793757">
                <a:moveTo>
                  <a:pt x="0" y="0"/>
                </a:moveTo>
                <a:lnTo>
                  <a:pt x="9793757" y="0"/>
                </a:lnTo>
                <a:lnTo>
                  <a:pt x="9793757" y="2065592"/>
                </a:lnTo>
                <a:lnTo>
                  <a:pt x="0" y="2065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5998" y="4644058"/>
            <a:ext cx="2559987" cy="2042657"/>
          </a:xfrm>
          <a:custGeom>
            <a:avLst/>
            <a:gdLst/>
            <a:ahLst/>
            <a:cxnLst/>
            <a:rect r="r" b="b" t="t" l="l"/>
            <a:pathLst>
              <a:path h="2042657" w="2559987">
                <a:moveTo>
                  <a:pt x="0" y="0"/>
                </a:moveTo>
                <a:lnTo>
                  <a:pt x="2559987" y="0"/>
                </a:lnTo>
                <a:lnTo>
                  <a:pt x="2559987" y="2042657"/>
                </a:lnTo>
                <a:lnTo>
                  <a:pt x="0" y="20426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70137">
            <a:off x="2445198" y="6437416"/>
            <a:ext cx="2280653" cy="1044954"/>
          </a:xfrm>
          <a:custGeom>
            <a:avLst/>
            <a:gdLst/>
            <a:ahLst/>
            <a:cxnLst/>
            <a:rect r="r" b="b" t="t" l="l"/>
            <a:pathLst>
              <a:path h="1044954" w="2280653">
                <a:moveTo>
                  <a:pt x="0" y="0"/>
                </a:moveTo>
                <a:lnTo>
                  <a:pt x="2280653" y="0"/>
                </a:lnTo>
                <a:lnTo>
                  <a:pt x="2280653" y="1044953"/>
                </a:lnTo>
                <a:lnTo>
                  <a:pt x="0" y="1044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2197074">
            <a:off x="3999779" y="6249401"/>
            <a:ext cx="681453" cy="780373"/>
            <a:chOff x="0" y="0"/>
            <a:chExt cx="1259840" cy="14427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9574" y="50800"/>
              <a:ext cx="1159650" cy="1339988"/>
            </a:xfrm>
            <a:custGeom>
              <a:avLst/>
              <a:gdLst/>
              <a:ahLst/>
              <a:cxnLst/>
              <a:rect r="r" b="b" t="t" l="l"/>
              <a:pathLst>
                <a:path h="1339988" w="1159650">
                  <a:moveTo>
                    <a:pt x="78696" y="0"/>
                  </a:moveTo>
                  <a:cubicBezTo>
                    <a:pt x="533356" y="34290"/>
                    <a:pt x="570186" y="45720"/>
                    <a:pt x="629876" y="74930"/>
                  </a:cubicBezTo>
                  <a:cubicBezTo>
                    <a:pt x="712426" y="115570"/>
                    <a:pt x="824186" y="187960"/>
                    <a:pt x="905466" y="264160"/>
                  </a:cubicBezTo>
                  <a:cubicBezTo>
                    <a:pt x="988016" y="340360"/>
                    <a:pt x="1081996" y="467360"/>
                    <a:pt x="1118826" y="530860"/>
                  </a:cubicBezTo>
                  <a:cubicBezTo>
                    <a:pt x="1136606" y="561340"/>
                    <a:pt x="1141686" y="577850"/>
                    <a:pt x="1148036" y="604520"/>
                  </a:cubicBezTo>
                  <a:cubicBezTo>
                    <a:pt x="1154386" y="629920"/>
                    <a:pt x="1158196" y="650240"/>
                    <a:pt x="1159466" y="685800"/>
                  </a:cubicBezTo>
                  <a:cubicBezTo>
                    <a:pt x="1160736" y="748030"/>
                    <a:pt x="1155656" y="867410"/>
                    <a:pt x="1136606" y="952500"/>
                  </a:cubicBezTo>
                  <a:cubicBezTo>
                    <a:pt x="1117556" y="1033780"/>
                    <a:pt x="1081996" y="1141730"/>
                    <a:pt x="1048976" y="1183640"/>
                  </a:cubicBezTo>
                  <a:cubicBezTo>
                    <a:pt x="1032466" y="1205230"/>
                    <a:pt x="1013416" y="1215390"/>
                    <a:pt x="995636" y="1220470"/>
                  </a:cubicBezTo>
                  <a:cubicBezTo>
                    <a:pt x="981666" y="1225550"/>
                    <a:pt x="966426" y="1224280"/>
                    <a:pt x="952456" y="1220470"/>
                  </a:cubicBezTo>
                  <a:cubicBezTo>
                    <a:pt x="938486" y="1217930"/>
                    <a:pt x="924516" y="1210310"/>
                    <a:pt x="913086" y="1201420"/>
                  </a:cubicBezTo>
                  <a:cubicBezTo>
                    <a:pt x="902926" y="1191260"/>
                    <a:pt x="895306" y="1183640"/>
                    <a:pt x="887686" y="1164590"/>
                  </a:cubicBezTo>
                  <a:cubicBezTo>
                    <a:pt x="873716" y="1126490"/>
                    <a:pt x="886416" y="1012190"/>
                    <a:pt x="869906" y="962660"/>
                  </a:cubicBezTo>
                  <a:cubicBezTo>
                    <a:pt x="858476" y="930910"/>
                    <a:pt x="835616" y="916940"/>
                    <a:pt x="822916" y="890270"/>
                  </a:cubicBezTo>
                  <a:cubicBezTo>
                    <a:pt x="807676" y="859790"/>
                    <a:pt x="808946" y="819150"/>
                    <a:pt x="783546" y="789940"/>
                  </a:cubicBezTo>
                  <a:cubicBezTo>
                    <a:pt x="750526" y="753110"/>
                    <a:pt x="666706" y="739140"/>
                    <a:pt x="622256" y="701040"/>
                  </a:cubicBezTo>
                  <a:cubicBezTo>
                    <a:pt x="580346" y="664210"/>
                    <a:pt x="554946" y="600710"/>
                    <a:pt x="521926" y="570230"/>
                  </a:cubicBezTo>
                  <a:cubicBezTo>
                    <a:pt x="497796" y="547370"/>
                    <a:pt x="480016" y="539750"/>
                    <a:pt x="448266" y="523240"/>
                  </a:cubicBezTo>
                  <a:cubicBezTo>
                    <a:pt x="402546" y="500380"/>
                    <a:pt x="328886" y="481330"/>
                    <a:pt x="267926" y="452120"/>
                  </a:cubicBezTo>
                  <a:cubicBezTo>
                    <a:pt x="203156" y="421640"/>
                    <a:pt x="109176" y="375920"/>
                    <a:pt x="72346" y="340360"/>
                  </a:cubicBezTo>
                  <a:cubicBezTo>
                    <a:pt x="52026" y="321310"/>
                    <a:pt x="40596" y="306070"/>
                    <a:pt x="36786" y="285750"/>
                  </a:cubicBezTo>
                  <a:cubicBezTo>
                    <a:pt x="32976" y="266700"/>
                    <a:pt x="38056" y="238760"/>
                    <a:pt x="45676" y="222250"/>
                  </a:cubicBezTo>
                  <a:cubicBezTo>
                    <a:pt x="53296" y="208280"/>
                    <a:pt x="64726" y="198120"/>
                    <a:pt x="76156" y="190500"/>
                  </a:cubicBezTo>
                  <a:cubicBezTo>
                    <a:pt x="87586" y="182880"/>
                    <a:pt x="102826" y="176530"/>
                    <a:pt x="118066" y="176530"/>
                  </a:cubicBezTo>
                  <a:cubicBezTo>
                    <a:pt x="135846" y="175260"/>
                    <a:pt x="162516" y="177800"/>
                    <a:pt x="180296" y="193040"/>
                  </a:cubicBezTo>
                  <a:cubicBezTo>
                    <a:pt x="208236" y="218440"/>
                    <a:pt x="233636" y="299720"/>
                    <a:pt x="242526" y="342900"/>
                  </a:cubicBezTo>
                  <a:cubicBezTo>
                    <a:pt x="248876" y="372110"/>
                    <a:pt x="231096" y="403860"/>
                    <a:pt x="242526" y="421640"/>
                  </a:cubicBezTo>
                  <a:cubicBezTo>
                    <a:pt x="255226" y="438150"/>
                    <a:pt x="294596" y="434340"/>
                    <a:pt x="318726" y="445770"/>
                  </a:cubicBezTo>
                  <a:cubicBezTo>
                    <a:pt x="344126" y="457200"/>
                    <a:pt x="370796" y="473710"/>
                    <a:pt x="391116" y="492760"/>
                  </a:cubicBezTo>
                  <a:cubicBezTo>
                    <a:pt x="410166" y="511810"/>
                    <a:pt x="415246" y="534670"/>
                    <a:pt x="436836" y="560070"/>
                  </a:cubicBezTo>
                  <a:cubicBezTo>
                    <a:pt x="471126" y="600710"/>
                    <a:pt x="553676" y="665480"/>
                    <a:pt x="585426" y="708660"/>
                  </a:cubicBezTo>
                  <a:cubicBezTo>
                    <a:pt x="604476" y="735330"/>
                    <a:pt x="610826" y="750570"/>
                    <a:pt x="623526" y="779780"/>
                  </a:cubicBezTo>
                  <a:cubicBezTo>
                    <a:pt x="641306" y="821690"/>
                    <a:pt x="646386" y="886460"/>
                    <a:pt x="673056" y="937260"/>
                  </a:cubicBezTo>
                  <a:cubicBezTo>
                    <a:pt x="703536" y="994410"/>
                    <a:pt x="768306" y="1050290"/>
                    <a:pt x="801326" y="1104900"/>
                  </a:cubicBezTo>
                  <a:cubicBezTo>
                    <a:pt x="827996" y="1151890"/>
                    <a:pt x="861016" y="1202690"/>
                    <a:pt x="861016" y="1242060"/>
                  </a:cubicBezTo>
                  <a:cubicBezTo>
                    <a:pt x="861016" y="1271270"/>
                    <a:pt x="844506" y="1304290"/>
                    <a:pt x="826726" y="1320800"/>
                  </a:cubicBezTo>
                  <a:cubicBezTo>
                    <a:pt x="811486" y="1334770"/>
                    <a:pt x="789896" y="1339850"/>
                    <a:pt x="770846" y="1339850"/>
                  </a:cubicBezTo>
                  <a:cubicBezTo>
                    <a:pt x="753066" y="1341120"/>
                    <a:pt x="730206" y="1333500"/>
                    <a:pt x="714966" y="1322070"/>
                  </a:cubicBezTo>
                  <a:cubicBezTo>
                    <a:pt x="700996" y="1311910"/>
                    <a:pt x="685756" y="1294130"/>
                    <a:pt x="681946" y="1275080"/>
                  </a:cubicBezTo>
                  <a:cubicBezTo>
                    <a:pt x="676866" y="1250950"/>
                    <a:pt x="683216" y="1210310"/>
                    <a:pt x="698456" y="1189990"/>
                  </a:cubicBezTo>
                  <a:cubicBezTo>
                    <a:pt x="714966" y="1170940"/>
                    <a:pt x="753066" y="1154430"/>
                    <a:pt x="778466" y="1156970"/>
                  </a:cubicBezTo>
                  <a:cubicBezTo>
                    <a:pt x="803866" y="1159510"/>
                    <a:pt x="836886" y="1184910"/>
                    <a:pt x="849586" y="1203960"/>
                  </a:cubicBezTo>
                  <a:cubicBezTo>
                    <a:pt x="861016" y="1220470"/>
                    <a:pt x="863556" y="1243330"/>
                    <a:pt x="861016" y="1262380"/>
                  </a:cubicBezTo>
                  <a:cubicBezTo>
                    <a:pt x="858476" y="1280160"/>
                    <a:pt x="849586" y="1301750"/>
                    <a:pt x="834346" y="1314450"/>
                  </a:cubicBezTo>
                  <a:cubicBezTo>
                    <a:pt x="815296" y="1329690"/>
                    <a:pt x="774656" y="1341120"/>
                    <a:pt x="751796" y="1338580"/>
                  </a:cubicBezTo>
                  <a:cubicBezTo>
                    <a:pt x="731476" y="1336040"/>
                    <a:pt x="716236" y="1325880"/>
                    <a:pt x="700996" y="1309370"/>
                  </a:cubicBezTo>
                  <a:cubicBezTo>
                    <a:pt x="676866" y="1283970"/>
                    <a:pt x="664166" y="1228090"/>
                    <a:pt x="637496" y="1187450"/>
                  </a:cubicBezTo>
                  <a:cubicBezTo>
                    <a:pt x="607016" y="1140460"/>
                    <a:pt x="551136" y="1098550"/>
                    <a:pt x="520656" y="1043940"/>
                  </a:cubicBezTo>
                  <a:cubicBezTo>
                    <a:pt x="488906" y="985520"/>
                    <a:pt x="491446" y="900430"/>
                    <a:pt x="457156" y="844550"/>
                  </a:cubicBezTo>
                  <a:cubicBezTo>
                    <a:pt x="425406" y="789940"/>
                    <a:pt x="359366" y="750570"/>
                    <a:pt x="323806" y="708660"/>
                  </a:cubicBezTo>
                  <a:cubicBezTo>
                    <a:pt x="297136" y="676910"/>
                    <a:pt x="285706" y="635000"/>
                    <a:pt x="259036" y="618490"/>
                  </a:cubicBezTo>
                  <a:cubicBezTo>
                    <a:pt x="236176" y="603250"/>
                    <a:pt x="203156" y="612140"/>
                    <a:pt x="177756" y="603250"/>
                  </a:cubicBezTo>
                  <a:cubicBezTo>
                    <a:pt x="152356" y="594360"/>
                    <a:pt x="124416" y="582930"/>
                    <a:pt x="105366" y="566420"/>
                  </a:cubicBezTo>
                  <a:cubicBezTo>
                    <a:pt x="87586" y="548640"/>
                    <a:pt x="71076" y="529590"/>
                    <a:pt x="63456" y="501650"/>
                  </a:cubicBezTo>
                  <a:cubicBezTo>
                    <a:pt x="52026" y="461010"/>
                    <a:pt x="82506" y="373380"/>
                    <a:pt x="72346" y="340360"/>
                  </a:cubicBezTo>
                  <a:cubicBezTo>
                    <a:pt x="65996" y="323850"/>
                    <a:pt x="49486" y="321310"/>
                    <a:pt x="44406" y="307340"/>
                  </a:cubicBezTo>
                  <a:cubicBezTo>
                    <a:pt x="36786" y="289560"/>
                    <a:pt x="32976" y="261620"/>
                    <a:pt x="38056" y="242570"/>
                  </a:cubicBezTo>
                  <a:cubicBezTo>
                    <a:pt x="43136" y="223520"/>
                    <a:pt x="59646" y="200660"/>
                    <a:pt x="76156" y="190500"/>
                  </a:cubicBezTo>
                  <a:cubicBezTo>
                    <a:pt x="92666" y="179070"/>
                    <a:pt x="112986" y="172720"/>
                    <a:pt x="139656" y="176530"/>
                  </a:cubicBezTo>
                  <a:cubicBezTo>
                    <a:pt x="190456" y="184150"/>
                    <a:pt x="281896" y="256540"/>
                    <a:pt x="349206" y="288290"/>
                  </a:cubicBezTo>
                  <a:cubicBezTo>
                    <a:pt x="407626" y="314960"/>
                    <a:pt x="471126" y="332740"/>
                    <a:pt x="518116" y="354330"/>
                  </a:cubicBezTo>
                  <a:cubicBezTo>
                    <a:pt x="552406" y="369570"/>
                    <a:pt x="575266" y="375920"/>
                    <a:pt x="604476" y="400050"/>
                  </a:cubicBezTo>
                  <a:cubicBezTo>
                    <a:pt x="645116" y="433070"/>
                    <a:pt x="683216" y="510540"/>
                    <a:pt x="731476" y="549910"/>
                  </a:cubicBezTo>
                  <a:cubicBezTo>
                    <a:pt x="774656" y="585470"/>
                    <a:pt x="839426" y="601980"/>
                    <a:pt x="876256" y="629920"/>
                  </a:cubicBezTo>
                  <a:cubicBezTo>
                    <a:pt x="904196" y="650240"/>
                    <a:pt x="921976" y="662940"/>
                    <a:pt x="939756" y="690880"/>
                  </a:cubicBezTo>
                  <a:cubicBezTo>
                    <a:pt x="965156" y="732790"/>
                    <a:pt x="976586" y="819150"/>
                    <a:pt x="998176" y="864870"/>
                  </a:cubicBezTo>
                  <a:cubicBezTo>
                    <a:pt x="1014686" y="899160"/>
                    <a:pt x="1040086" y="913130"/>
                    <a:pt x="1052786" y="947420"/>
                  </a:cubicBezTo>
                  <a:cubicBezTo>
                    <a:pt x="1069296" y="996950"/>
                    <a:pt x="1070566" y="1102360"/>
                    <a:pt x="1064216" y="1141730"/>
                  </a:cubicBezTo>
                  <a:cubicBezTo>
                    <a:pt x="1061676" y="1162050"/>
                    <a:pt x="1056596" y="1172210"/>
                    <a:pt x="1048976" y="1183640"/>
                  </a:cubicBezTo>
                  <a:cubicBezTo>
                    <a:pt x="1041356" y="1195070"/>
                    <a:pt x="1028656" y="1206500"/>
                    <a:pt x="1015956" y="1212850"/>
                  </a:cubicBezTo>
                  <a:cubicBezTo>
                    <a:pt x="1004526" y="1219200"/>
                    <a:pt x="988016" y="1223010"/>
                    <a:pt x="974046" y="1223010"/>
                  </a:cubicBezTo>
                  <a:cubicBezTo>
                    <a:pt x="960076" y="1223010"/>
                    <a:pt x="944836" y="1220470"/>
                    <a:pt x="932136" y="1212850"/>
                  </a:cubicBezTo>
                  <a:cubicBezTo>
                    <a:pt x="915626" y="1203960"/>
                    <a:pt x="895306" y="1182370"/>
                    <a:pt x="887686" y="1164590"/>
                  </a:cubicBezTo>
                  <a:cubicBezTo>
                    <a:pt x="881336" y="1150620"/>
                    <a:pt x="880066" y="1141730"/>
                    <a:pt x="882606" y="1121410"/>
                  </a:cubicBezTo>
                  <a:cubicBezTo>
                    <a:pt x="887686" y="1070610"/>
                    <a:pt x="957536" y="934720"/>
                    <a:pt x="971506" y="855980"/>
                  </a:cubicBezTo>
                  <a:cubicBezTo>
                    <a:pt x="982936" y="793750"/>
                    <a:pt x="970236" y="731520"/>
                    <a:pt x="976586" y="685800"/>
                  </a:cubicBezTo>
                  <a:cubicBezTo>
                    <a:pt x="980396" y="655320"/>
                    <a:pt x="1004526" y="631190"/>
                    <a:pt x="995636" y="609600"/>
                  </a:cubicBezTo>
                  <a:cubicBezTo>
                    <a:pt x="985476" y="584200"/>
                    <a:pt x="930866" y="571500"/>
                    <a:pt x="905466" y="548640"/>
                  </a:cubicBezTo>
                  <a:cubicBezTo>
                    <a:pt x="881336" y="529590"/>
                    <a:pt x="862286" y="505460"/>
                    <a:pt x="845776" y="482600"/>
                  </a:cubicBezTo>
                  <a:cubicBezTo>
                    <a:pt x="830536" y="459740"/>
                    <a:pt x="829266" y="435610"/>
                    <a:pt x="808946" y="411480"/>
                  </a:cubicBezTo>
                  <a:cubicBezTo>
                    <a:pt x="779736" y="377190"/>
                    <a:pt x="721316" y="339090"/>
                    <a:pt x="674326" y="306070"/>
                  </a:cubicBezTo>
                  <a:cubicBezTo>
                    <a:pt x="624796" y="271780"/>
                    <a:pt x="587966" y="234950"/>
                    <a:pt x="518116" y="210820"/>
                  </a:cubicBezTo>
                  <a:cubicBezTo>
                    <a:pt x="405086" y="170180"/>
                    <a:pt x="109176" y="182880"/>
                    <a:pt x="41866" y="146050"/>
                  </a:cubicBezTo>
                  <a:cubicBezTo>
                    <a:pt x="20276" y="134620"/>
                    <a:pt x="12656" y="119380"/>
                    <a:pt x="6306" y="105410"/>
                  </a:cubicBezTo>
                  <a:cubicBezTo>
                    <a:pt x="-44" y="92710"/>
                    <a:pt x="-1314" y="81280"/>
                    <a:pt x="1226" y="68580"/>
                  </a:cubicBezTo>
                  <a:cubicBezTo>
                    <a:pt x="3766" y="52070"/>
                    <a:pt x="13926" y="30480"/>
                    <a:pt x="26626" y="19050"/>
                  </a:cubicBezTo>
                  <a:cubicBezTo>
                    <a:pt x="39326" y="7620"/>
                    <a:pt x="78696" y="0"/>
                    <a:pt x="78696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true" flipV="false" rot="-2120148">
            <a:off x="3564037" y="7148427"/>
            <a:ext cx="1522768" cy="1511694"/>
          </a:xfrm>
          <a:custGeom>
            <a:avLst/>
            <a:gdLst/>
            <a:ahLst/>
            <a:cxnLst/>
            <a:rect r="r" b="b" t="t" l="l"/>
            <a:pathLst>
              <a:path h="1511694" w="1522768">
                <a:moveTo>
                  <a:pt x="1522768" y="0"/>
                </a:moveTo>
                <a:lnTo>
                  <a:pt x="0" y="0"/>
                </a:lnTo>
                <a:lnTo>
                  <a:pt x="0" y="1511693"/>
                </a:lnTo>
                <a:lnTo>
                  <a:pt x="1522768" y="1511693"/>
                </a:lnTo>
                <a:lnTo>
                  <a:pt x="152276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61511" y="5143500"/>
            <a:ext cx="2098708" cy="2730026"/>
          </a:xfrm>
          <a:custGeom>
            <a:avLst/>
            <a:gdLst/>
            <a:ahLst/>
            <a:cxnLst/>
            <a:rect r="r" b="b" t="t" l="l"/>
            <a:pathLst>
              <a:path h="2730026" w="2098708">
                <a:moveTo>
                  <a:pt x="0" y="0"/>
                </a:moveTo>
                <a:lnTo>
                  <a:pt x="2098708" y="0"/>
                </a:lnTo>
                <a:lnTo>
                  <a:pt x="2098708" y="2730026"/>
                </a:lnTo>
                <a:lnTo>
                  <a:pt x="0" y="27300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85943">
            <a:off x="5556920" y="6899231"/>
            <a:ext cx="1959195" cy="1422939"/>
          </a:xfrm>
          <a:custGeom>
            <a:avLst/>
            <a:gdLst/>
            <a:ahLst/>
            <a:cxnLst/>
            <a:rect r="r" b="b" t="t" l="l"/>
            <a:pathLst>
              <a:path h="1422939" w="1959195">
                <a:moveTo>
                  <a:pt x="0" y="0"/>
                </a:moveTo>
                <a:lnTo>
                  <a:pt x="1959195" y="0"/>
                </a:lnTo>
                <a:lnTo>
                  <a:pt x="1959195" y="1422939"/>
                </a:lnTo>
                <a:lnTo>
                  <a:pt x="0" y="14229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92947" y="1997558"/>
            <a:ext cx="3920399" cy="2722896"/>
          </a:xfrm>
          <a:custGeom>
            <a:avLst/>
            <a:gdLst/>
            <a:ahLst/>
            <a:cxnLst/>
            <a:rect r="r" b="b" t="t" l="l"/>
            <a:pathLst>
              <a:path h="2722896" w="3920399">
                <a:moveTo>
                  <a:pt x="0" y="0"/>
                </a:moveTo>
                <a:lnTo>
                  <a:pt x="3920399" y="0"/>
                </a:lnTo>
                <a:lnTo>
                  <a:pt x="3920399" y="2722896"/>
                </a:lnTo>
                <a:lnTo>
                  <a:pt x="0" y="272289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39169" y="2589112"/>
            <a:ext cx="3227955" cy="121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Policy: </a:t>
            </a:r>
          </a:p>
          <a:p>
            <a:pPr algn="ctr">
              <a:lnSpc>
                <a:spcPts val="3293"/>
              </a:lnSpc>
              <a:spcBef>
                <a:spcPct val="0"/>
              </a:spcBef>
            </a:pPr>
            <a:r>
              <a:rPr lang="en-US" sz="23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“Use the watering can”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87418" y="3990089"/>
            <a:ext cx="26413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Policy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23925"/>
            <a:ext cx="3107531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terms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19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20" tooltip="http://hpi.de/kisz"/>
              </a:rPr>
              <a:t>hpi.de/kisz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89458" y="4642578"/>
            <a:ext cx="4591565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policy is the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trateg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 ru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tells the agent which action to take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 a giv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state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46241" y="2677662"/>
            <a:ext cx="4382027" cy="3115223"/>
          </a:xfrm>
          <a:custGeom>
            <a:avLst/>
            <a:gdLst/>
            <a:ahLst/>
            <a:cxnLst/>
            <a:rect r="r" b="b" t="t" l="l"/>
            <a:pathLst>
              <a:path h="3115223" w="4382027">
                <a:moveTo>
                  <a:pt x="0" y="0"/>
                </a:moveTo>
                <a:lnTo>
                  <a:pt x="4382028" y="0"/>
                </a:lnTo>
                <a:lnTo>
                  <a:pt x="4382028" y="3115223"/>
                </a:lnTo>
                <a:lnTo>
                  <a:pt x="0" y="311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78792" y="3142777"/>
            <a:ext cx="26413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1342118">
            <a:off x="7017194" y="3089920"/>
            <a:ext cx="2991366" cy="845061"/>
          </a:xfrm>
          <a:custGeom>
            <a:avLst/>
            <a:gdLst/>
            <a:ahLst/>
            <a:cxnLst/>
            <a:rect r="r" b="b" t="t" l="l"/>
            <a:pathLst>
              <a:path h="845061" w="2991366">
                <a:moveTo>
                  <a:pt x="2991366" y="845061"/>
                </a:moveTo>
                <a:lnTo>
                  <a:pt x="0" y="845061"/>
                </a:lnTo>
                <a:lnTo>
                  <a:pt x="0" y="0"/>
                </a:lnTo>
                <a:lnTo>
                  <a:pt x="2991366" y="0"/>
                </a:lnTo>
                <a:lnTo>
                  <a:pt x="2991366" y="84506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7345" y="2833464"/>
            <a:ext cx="9793757" cy="5918843"/>
            <a:chOff x="0" y="0"/>
            <a:chExt cx="13058343" cy="78917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137668"/>
              <a:ext cx="13058343" cy="2754123"/>
            </a:xfrm>
            <a:custGeom>
              <a:avLst/>
              <a:gdLst/>
              <a:ahLst/>
              <a:cxnLst/>
              <a:rect r="r" b="b" t="t" l="l"/>
              <a:pathLst>
                <a:path h="2754123" w="13058343">
                  <a:moveTo>
                    <a:pt x="0" y="0"/>
                  </a:moveTo>
                  <a:lnTo>
                    <a:pt x="13058343" y="0"/>
                  </a:lnTo>
                  <a:lnTo>
                    <a:pt x="13058343" y="2754123"/>
                  </a:lnTo>
                  <a:lnTo>
                    <a:pt x="0" y="275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4235" y="0"/>
              <a:ext cx="4115622" cy="3283924"/>
            </a:xfrm>
            <a:custGeom>
              <a:avLst/>
              <a:gdLst/>
              <a:ahLst/>
              <a:cxnLst/>
              <a:rect r="r" b="b" t="t" l="l"/>
              <a:pathLst>
                <a:path h="3283924" w="4115622">
                  <a:moveTo>
                    <a:pt x="0" y="0"/>
                  </a:moveTo>
                  <a:lnTo>
                    <a:pt x="4115622" y="0"/>
                  </a:lnTo>
                  <a:lnTo>
                    <a:pt x="4115622" y="3283924"/>
                  </a:lnTo>
                  <a:lnTo>
                    <a:pt x="0" y="3283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980914" y="3080048"/>
              <a:ext cx="2798277" cy="3640035"/>
            </a:xfrm>
            <a:custGeom>
              <a:avLst/>
              <a:gdLst/>
              <a:ahLst/>
              <a:cxnLst/>
              <a:rect r="r" b="b" t="t" l="l"/>
              <a:pathLst>
                <a:path h="3640035" w="2798277">
                  <a:moveTo>
                    <a:pt x="0" y="0"/>
                  </a:moveTo>
                  <a:lnTo>
                    <a:pt x="2798277" y="0"/>
                  </a:lnTo>
                  <a:lnTo>
                    <a:pt x="2798277" y="3640036"/>
                  </a:lnTo>
                  <a:lnTo>
                    <a:pt x="0" y="3640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1726937">
              <a:off x="4535388" y="1303470"/>
              <a:ext cx="4216372" cy="1931865"/>
            </a:xfrm>
            <a:custGeom>
              <a:avLst/>
              <a:gdLst/>
              <a:ahLst/>
              <a:cxnLst/>
              <a:rect r="r" b="b" t="t" l="l"/>
              <a:pathLst>
                <a:path h="1931865" w="4216372">
                  <a:moveTo>
                    <a:pt x="0" y="0"/>
                  </a:moveTo>
                  <a:lnTo>
                    <a:pt x="4216372" y="0"/>
                  </a:lnTo>
                  <a:lnTo>
                    <a:pt x="4216372" y="1931865"/>
                  </a:lnTo>
                  <a:lnTo>
                    <a:pt x="0" y="193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923925"/>
            <a:ext cx="3107531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terms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1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14" tooltip="http://hpi.de/kisz"/>
              </a:rPr>
              <a:t>hpi.de/kisz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46241" y="3742481"/>
            <a:ext cx="4591565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ac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tion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 the </a:t>
            </a:r>
            <a:r>
              <a:rPr lang="en-US" b="true" sz="2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agent’s behavior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 a specific moment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91941" y="2696503"/>
            <a:ext cx="4645484" cy="3302517"/>
          </a:xfrm>
          <a:custGeom>
            <a:avLst/>
            <a:gdLst/>
            <a:ahLst/>
            <a:cxnLst/>
            <a:rect r="r" b="b" t="t" l="l"/>
            <a:pathLst>
              <a:path h="3302517" w="4645484">
                <a:moveTo>
                  <a:pt x="0" y="0"/>
                </a:moveTo>
                <a:lnTo>
                  <a:pt x="4645484" y="0"/>
                </a:lnTo>
                <a:lnTo>
                  <a:pt x="4645484" y="3302516"/>
                </a:lnTo>
                <a:lnTo>
                  <a:pt x="0" y="330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463922">
            <a:off x="8950725" y="2893890"/>
            <a:ext cx="2991366" cy="845061"/>
          </a:xfrm>
          <a:custGeom>
            <a:avLst/>
            <a:gdLst/>
            <a:ahLst/>
            <a:cxnLst/>
            <a:rect r="r" b="b" t="t" l="l"/>
            <a:pathLst>
              <a:path h="845061" w="2991366">
                <a:moveTo>
                  <a:pt x="2991366" y="845061"/>
                </a:moveTo>
                <a:lnTo>
                  <a:pt x="0" y="845061"/>
                </a:lnTo>
                <a:lnTo>
                  <a:pt x="0" y="0"/>
                </a:lnTo>
                <a:lnTo>
                  <a:pt x="2991366" y="0"/>
                </a:lnTo>
                <a:lnTo>
                  <a:pt x="2991366" y="84506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7345" y="6686715"/>
            <a:ext cx="9793757" cy="2065592"/>
          </a:xfrm>
          <a:custGeom>
            <a:avLst/>
            <a:gdLst/>
            <a:ahLst/>
            <a:cxnLst/>
            <a:rect r="r" b="b" t="t" l="l"/>
            <a:pathLst>
              <a:path h="2065592" w="9793757">
                <a:moveTo>
                  <a:pt x="0" y="0"/>
                </a:moveTo>
                <a:lnTo>
                  <a:pt x="9793757" y="0"/>
                </a:lnTo>
                <a:lnTo>
                  <a:pt x="9793757" y="2065592"/>
                </a:lnTo>
                <a:lnTo>
                  <a:pt x="0" y="2065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0521" y="2833464"/>
            <a:ext cx="3086717" cy="2462943"/>
          </a:xfrm>
          <a:custGeom>
            <a:avLst/>
            <a:gdLst/>
            <a:ahLst/>
            <a:cxnLst/>
            <a:rect r="r" b="b" t="t" l="l"/>
            <a:pathLst>
              <a:path h="2462943" w="3086717">
                <a:moveTo>
                  <a:pt x="0" y="0"/>
                </a:moveTo>
                <a:lnTo>
                  <a:pt x="3086717" y="0"/>
                </a:lnTo>
                <a:lnTo>
                  <a:pt x="3086717" y="2462942"/>
                </a:lnTo>
                <a:lnTo>
                  <a:pt x="0" y="24629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43665" y="4887410"/>
            <a:ext cx="2203889" cy="2832100"/>
          </a:xfrm>
          <a:custGeom>
            <a:avLst/>
            <a:gdLst/>
            <a:ahLst/>
            <a:cxnLst/>
            <a:rect r="r" b="b" t="t" l="l"/>
            <a:pathLst>
              <a:path h="2832100" w="2203889">
                <a:moveTo>
                  <a:pt x="0" y="0"/>
                </a:moveTo>
                <a:lnTo>
                  <a:pt x="2203889" y="0"/>
                </a:lnTo>
                <a:lnTo>
                  <a:pt x="2203889" y="2832101"/>
                </a:lnTo>
                <a:lnTo>
                  <a:pt x="0" y="2832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15417" y="3139277"/>
            <a:ext cx="3469217" cy="2792478"/>
            <a:chOff x="0" y="0"/>
            <a:chExt cx="4625622" cy="3723304"/>
          </a:xfrm>
        </p:grpSpPr>
        <p:sp>
          <p:nvSpPr>
            <p:cNvPr name="Freeform 9" id="9"/>
            <p:cNvSpPr/>
            <p:nvPr/>
          </p:nvSpPr>
          <p:spPr>
            <a:xfrm flipH="false" flipV="false" rot="1726937">
              <a:off x="204625" y="895720"/>
              <a:ext cx="4216372" cy="1931865"/>
            </a:xfrm>
            <a:custGeom>
              <a:avLst/>
              <a:gdLst/>
              <a:ahLst/>
              <a:cxnLst/>
              <a:rect r="r" b="b" t="t" l="l"/>
              <a:pathLst>
                <a:path h="1931865" w="4216372">
                  <a:moveTo>
                    <a:pt x="0" y="0"/>
                  </a:moveTo>
                  <a:lnTo>
                    <a:pt x="4216372" y="0"/>
                  </a:lnTo>
                  <a:lnTo>
                    <a:pt x="4216372" y="1931865"/>
                  </a:lnTo>
                  <a:lnTo>
                    <a:pt x="0" y="193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3156398" y="1497548"/>
              <a:ext cx="1259840" cy="1442720"/>
              <a:chOff x="0" y="0"/>
              <a:chExt cx="1259840" cy="14427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9574" y="50800"/>
                <a:ext cx="1159650" cy="1339988"/>
              </a:xfrm>
              <a:custGeom>
                <a:avLst/>
                <a:gdLst/>
                <a:ahLst/>
                <a:cxnLst/>
                <a:rect r="r" b="b" t="t" l="l"/>
                <a:pathLst>
                  <a:path h="1339988" w="1159650">
                    <a:moveTo>
                      <a:pt x="78696" y="0"/>
                    </a:moveTo>
                    <a:cubicBezTo>
                      <a:pt x="533356" y="34290"/>
                      <a:pt x="570186" y="45720"/>
                      <a:pt x="629876" y="74930"/>
                    </a:cubicBezTo>
                    <a:cubicBezTo>
                      <a:pt x="712426" y="115570"/>
                      <a:pt x="824186" y="187960"/>
                      <a:pt x="905466" y="264160"/>
                    </a:cubicBezTo>
                    <a:cubicBezTo>
                      <a:pt x="988016" y="340360"/>
                      <a:pt x="1081996" y="467360"/>
                      <a:pt x="1118826" y="530860"/>
                    </a:cubicBezTo>
                    <a:cubicBezTo>
                      <a:pt x="1136606" y="561340"/>
                      <a:pt x="1141686" y="577850"/>
                      <a:pt x="1148036" y="604520"/>
                    </a:cubicBezTo>
                    <a:cubicBezTo>
                      <a:pt x="1154386" y="629920"/>
                      <a:pt x="1158196" y="650240"/>
                      <a:pt x="1159466" y="685800"/>
                    </a:cubicBezTo>
                    <a:cubicBezTo>
                      <a:pt x="1160736" y="748030"/>
                      <a:pt x="1155656" y="867410"/>
                      <a:pt x="1136606" y="952500"/>
                    </a:cubicBezTo>
                    <a:cubicBezTo>
                      <a:pt x="1117556" y="1033780"/>
                      <a:pt x="1081996" y="1141730"/>
                      <a:pt x="1048976" y="1183640"/>
                    </a:cubicBezTo>
                    <a:cubicBezTo>
                      <a:pt x="1032466" y="1205230"/>
                      <a:pt x="1013416" y="1215390"/>
                      <a:pt x="995636" y="1220470"/>
                    </a:cubicBezTo>
                    <a:cubicBezTo>
                      <a:pt x="981666" y="1225550"/>
                      <a:pt x="966426" y="1224280"/>
                      <a:pt x="952456" y="1220470"/>
                    </a:cubicBezTo>
                    <a:cubicBezTo>
                      <a:pt x="938486" y="1217930"/>
                      <a:pt x="924516" y="1210310"/>
                      <a:pt x="913086" y="1201420"/>
                    </a:cubicBezTo>
                    <a:cubicBezTo>
                      <a:pt x="902926" y="1191260"/>
                      <a:pt x="895306" y="1183640"/>
                      <a:pt x="887686" y="1164590"/>
                    </a:cubicBezTo>
                    <a:cubicBezTo>
                      <a:pt x="873716" y="1126490"/>
                      <a:pt x="886416" y="1012190"/>
                      <a:pt x="869906" y="962660"/>
                    </a:cubicBezTo>
                    <a:cubicBezTo>
                      <a:pt x="858476" y="930910"/>
                      <a:pt x="835616" y="916940"/>
                      <a:pt x="822916" y="890270"/>
                    </a:cubicBezTo>
                    <a:cubicBezTo>
                      <a:pt x="807676" y="859790"/>
                      <a:pt x="808946" y="819150"/>
                      <a:pt x="783546" y="789940"/>
                    </a:cubicBezTo>
                    <a:cubicBezTo>
                      <a:pt x="750526" y="753110"/>
                      <a:pt x="666706" y="739140"/>
                      <a:pt x="622256" y="701040"/>
                    </a:cubicBezTo>
                    <a:cubicBezTo>
                      <a:pt x="580346" y="664210"/>
                      <a:pt x="554946" y="600710"/>
                      <a:pt x="521926" y="570230"/>
                    </a:cubicBezTo>
                    <a:cubicBezTo>
                      <a:pt x="497796" y="547370"/>
                      <a:pt x="480016" y="539750"/>
                      <a:pt x="448266" y="523240"/>
                    </a:cubicBezTo>
                    <a:cubicBezTo>
                      <a:pt x="402546" y="500380"/>
                      <a:pt x="328886" y="481330"/>
                      <a:pt x="267926" y="452120"/>
                    </a:cubicBezTo>
                    <a:cubicBezTo>
                      <a:pt x="203156" y="421640"/>
                      <a:pt x="109176" y="375920"/>
                      <a:pt x="72346" y="340360"/>
                    </a:cubicBezTo>
                    <a:cubicBezTo>
                      <a:pt x="52026" y="321310"/>
                      <a:pt x="40596" y="306070"/>
                      <a:pt x="36786" y="285750"/>
                    </a:cubicBezTo>
                    <a:cubicBezTo>
                      <a:pt x="32976" y="266700"/>
                      <a:pt x="38056" y="238760"/>
                      <a:pt x="45676" y="222250"/>
                    </a:cubicBezTo>
                    <a:cubicBezTo>
                      <a:pt x="53296" y="208280"/>
                      <a:pt x="64726" y="198120"/>
                      <a:pt x="76156" y="190500"/>
                    </a:cubicBezTo>
                    <a:cubicBezTo>
                      <a:pt x="87586" y="182880"/>
                      <a:pt x="102826" y="176530"/>
                      <a:pt x="118066" y="176530"/>
                    </a:cubicBezTo>
                    <a:cubicBezTo>
                      <a:pt x="135846" y="175260"/>
                      <a:pt x="162516" y="177800"/>
                      <a:pt x="180296" y="193040"/>
                    </a:cubicBezTo>
                    <a:cubicBezTo>
                      <a:pt x="208236" y="218440"/>
                      <a:pt x="233636" y="299720"/>
                      <a:pt x="242526" y="342900"/>
                    </a:cubicBezTo>
                    <a:cubicBezTo>
                      <a:pt x="248876" y="372110"/>
                      <a:pt x="231096" y="403860"/>
                      <a:pt x="242526" y="421640"/>
                    </a:cubicBezTo>
                    <a:cubicBezTo>
                      <a:pt x="255226" y="438150"/>
                      <a:pt x="294596" y="434340"/>
                      <a:pt x="318726" y="445770"/>
                    </a:cubicBezTo>
                    <a:cubicBezTo>
                      <a:pt x="344126" y="457200"/>
                      <a:pt x="370796" y="473710"/>
                      <a:pt x="391116" y="492760"/>
                    </a:cubicBezTo>
                    <a:cubicBezTo>
                      <a:pt x="410166" y="511810"/>
                      <a:pt x="415246" y="534670"/>
                      <a:pt x="436836" y="560070"/>
                    </a:cubicBezTo>
                    <a:cubicBezTo>
                      <a:pt x="471126" y="600710"/>
                      <a:pt x="553676" y="665480"/>
                      <a:pt x="585426" y="708660"/>
                    </a:cubicBezTo>
                    <a:cubicBezTo>
                      <a:pt x="604476" y="735330"/>
                      <a:pt x="610826" y="750570"/>
                      <a:pt x="623526" y="779780"/>
                    </a:cubicBezTo>
                    <a:cubicBezTo>
                      <a:pt x="641306" y="821690"/>
                      <a:pt x="646386" y="886460"/>
                      <a:pt x="673056" y="937260"/>
                    </a:cubicBezTo>
                    <a:cubicBezTo>
                      <a:pt x="703536" y="994410"/>
                      <a:pt x="768306" y="1050290"/>
                      <a:pt x="801326" y="1104900"/>
                    </a:cubicBezTo>
                    <a:cubicBezTo>
                      <a:pt x="827996" y="1151890"/>
                      <a:pt x="861016" y="1202690"/>
                      <a:pt x="861016" y="1242060"/>
                    </a:cubicBezTo>
                    <a:cubicBezTo>
                      <a:pt x="861016" y="1271270"/>
                      <a:pt x="844506" y="1304290"/>
                      <a:pt x="826726" y="1320800"/>
                    </a:cubicBezTo>
                    <a:cubicBezTo>
                      <a:pt x="811486" y="1334770"/>
                      <a:pt x="789896" y="1339850"/>
                      <a:pt x="770846" y="1339850"/>
                    </a:cubicBezTo>
                    <a:cubicBezTo>
                      <a:pt x="753066" y="1341120"/>
                      <a:pt x="730206" y="1333500"/>
                      <a:pt x="714966" y="1322070"/>
                    </a:cubicBezTo>
                    <a:cubicBezTo>
                      <a:pt x="700996" y="1311910"/>
                      <a:pt x="685756" y="1294130"/>
                      <a:pt x="681946" y="1275080"/>
                    </a:cubicBezTo>
                    <a:cubicBezTo>
                      <a:pt x="676866" y="1250950"/>
                      <a:pt x="683216" y="1210310"/>
                      <a:pt x="698456" y="1189990"/>
                    </a:cubicBezTo>
                    <a:cubicBezTo>
                      <a:pt x="714966" y="1170940"/>
                      <a:pt x="753066" y="1154430"/>
                      <a:pt x="778466" y="1156970"/>
                    </a:cubicBezTo>
                    <a:cubicBezTo>
                      <a:pt x="803866" y="1159510"/>
                      <a:pt x="836886" y="1184910"/>
                      <a:pt x="849586" y="1203960"/>
                    </a:cubicBezTo>
                    <a:cubicBezTo>
                      <a:pt x="861016" y="1220470"/>
                      <a:pt x="863556" y="1243330"/>
                      <a:pt x="861016" y="1262380"/>
                    </a:cubicBezTo>
                    <a:cubicBezTo>
                      <a:pt x="858476" y="1280160"/>
                      <a:pt x="849586" y="1301750"/>
                      <a:pt x="834346" y="1314450"/>
                    </a:cubicBezTo>
                    <a:cubicBezTo>
                      <a:pt x="815296" y="1329690"/>
                      <a:pt x="774656" y="1341120"/>
                      <a:pt x="751796" y="1338580"/>
                    </a:cubicBezTo>
                    <a:cubicBezTo>
                      <a:pt x="731476" y="1336040"/>
                      <a:pt x="716236" y="1325880"/>
                      <a:pt x="700996" y="1309370"/>
                    </a:cubicBezTo>
                    <a:cubicBezTo>
                      <a:pt x="676866" y="1283970"/>
                      <a:pt x="664166" y="1228090"/>
                      <a:pt x="637496" y="1187450"/>
                    </a:cubicBezTo>
                    <a:cubicBezTo>
                      <a:pt x="607016" y="1140460"/>
                      <a:pt x="551136" y="1098550"/>
                      <a:pt x="520656" y="1043940"/>
                    </a:cubicBezTo>
                    <a:cubicBezTo>
                      <a:pt x="488906" y="985520"/>
                      <a:pt x="491446" y="900430"/>
                      <a:pt x="457156" y="844550"/>
                    </a:cubicBezTo>
                    <a:cubicBezTo>
                      <a:pt x="425406" y="789940"/>
                      <a:pt x="359366" y="750570"/>
                      <a:pt x="323806" y="708660"/>
                    </a:cubicBezTo>
                    <a:cubicBezTo>
                      <a:pt x="297136" y="676910"/>
                      <a:pt x="285706" y="635000"/>
                      <a:pt x="259036" y="618490"/>
                    </a:cubicBezTo>
                    <a:cubicBezTo>
                      <a:pt x="236176" y="603250"/>
                      <a:pt x="203156" y="612140"/>
                      <a:pt x="177756" y="603250"/>
                    </a:cubicBezTo>
                    <a:cubicBezTo>
                      <a:pt x="152356" y="594360"/>
                      <a:pt x="124416" y="582930"/>
                      <a:pt x="105366" y="566420"/>
                    </a:cubicBezTo>
                    <a:cubicBezTo>
                      <a:pt x="87586" y="548640"/>
                      <a:pt x="71076" y="529590"/>
                      <a:pt x="63456" y="501650"/>
                    </a:cubicBezTo>
                    <a:cubicBezTo>
                      <a:pt x="52026" y="461010"/>
                      <a:pt x="82506" y="373380"/>
                      <a:pt x="72346" y="340360"/>
                    </a:cubicBezTo>
                    <a:cubicBezTo>
                      <a:pt x="65996" y="323850"/>
                      <a:pt x="49486" y="321310"/>
                      <a:pt x="44406" y="307340"/>
                    </a:cubicBezTo>
                    <a:cubicBezTo>
                      <a:pt x="36786" y="289560"/>
                      <a:pt x="32976" y="261620"/>
                      <a:pt x="38056" y="242570"/>
                    </a:cubicBezTo>
                    <a:cubicBezTo>
                      <a:pt x="43136" y="223520"/>
                      <a:pt x="59646" y="200660"/>
                      <a:pt x="76156" y="190500"/>
                    </a:cubicBezTo>
                    <a:cubicBezTo>
                      <a:pt x="92666" y="179070"/>
                      <a:pt x="112986" y="172720"/>
                      <a:pt x="139656" y="176530"/>
                    </a:cubicBezTo>
                    <a:cubicBezTo>
                      <a:pt x="190456" y="184150"/>
                      <a:pt x="281896" y="256540"/>
                      <a:pt x="349206" y="288290"/>
                    </a:cubicBezTo>
                    <a:cubicBezTo>
                      <a:pt x="407626" y="314960"/>
                      <a:pt x="471126" y="332740"/>
                      <a:pt x="518116" y="354330"/>
                    </a:cubicBezTo>
                    <a:cubicBezTo>
                      <a:pt x="552406" y="369570"/>
                      <a:pt x="575266" y="375920"/>
                      <a:pt x="604476" y="400050"/>
                    </a:cubicBezTo>
                    <a:cubicBezTo>
                      <a:pt x="645116" y="433070"/>
                      <a:pt x="683216" y="510540"/>
                      <a:pt x="731476" y="549910"/>
                    </a:cubicBezTo>
                    <a:cubicBezTo>
                      <a:pt x="774656" y="585470"/>
                      <a:pt x="839426" y="601980"/>
                      <a:pt x="876256" y="629920"/>
                    </a:cubicBezTo>
                    <a:cubicBezTo>
                      <a:pt x="904196" y="650240"/>
                      <a:pt x="921976" y="662940"/>
                      <a:pt x="939756" y="690880"/>
                    </a:cubicBezTo>
                    <a:cubicBezTo>
                      <a:pt x="965156" y="732790"/>
                      <a:pt x="976586" y="819150"/>
                      <a:pt x="998176" y="864870"/>
                    </a:cubicBezTo>
                    <a:cubicBezTo>
                      <a:pt x="1014686" y="899160"/>
                      <a:pt x="1040086" y="913130"/>
                      <a:pt x="1052786" y="947420"/>
                    </a:cubicBezTo>
                    <a:cubicBezTo>
                      <a:pt x="1069296" y="996950"/>
                      <a:pt x="1070566" y="1102360"/>
                      <a:pt x="1064216" y="1141730"/>
                    </a:cubicBezTo>
                    <a:cubicBezTo>
                      <a:pt x="1061676" y="1162050"/>
                      <a:pt x="1056596" y="1172210"/>
                      <a:pt x="1048976" y="1183640"/>
                    </a:cubicBezTo>
                    <a:cubicBezTo>
                      <a:pt x="1041356" y="1195070"/>
                      <a:pt x="1028656" y="1206500"/>
                      <a:pt x="1015956" y="1212850"/>
                    </a:cubicBezTo>
                    <a:cubicBezTo>
                      <a:pt x="1004526" y="1219200"/>
                      <a:pt x="988016" y="1223010"/>
                      <a:pt x="974046" y="1223010"/>
                    </a:cubicBezTo>
                    <a:cubicBezTo>
                      <a:pt x="960076" y="1223010"/>
                      <a:pt x="944836" y="1220470"/>
                      <a:pt x="932136" y="1212850"/>
                    </a:cubicBezTo>
                    <a:cubicBezTo>
                      <a:pt x="915626" y="1203960"/>
                      <a:pt x="895306" y="1182370"/>
                      <a:pt x="887686" y="1164590"/>
                    </a:cubicBezTo>
                    <a:cubicBezTo>
                      <a:pt x="881336" y="1150620"/>
                      <a:pt x="880066" y="1141730"/>
                      <a:pt x="882606" y="1121410"/>
                    </a:cubicBezTo>
                    <a:cubicBezTo>
                      <a:pt x="887686" y="1070610"/>
                      <a:pt x="957536" y="934720"/>
                      <a:pt x="971506" y="855980"/>
                    </a:cubicBezTo>
                    <a:cubicBezTo>
                      <a:pt x="982936" y="793750"/>
                      <a:pt x="970236" y="731520"/>
                      <a:pt x="976586" y="685800"/>
                    </a:cubicBezTo>
                    <a:cubicBezTo>
                      <a:pt x="980396" y="655320"/>
                      <a:pt x="1004526" y="631190"/>
                      <a:pt x="995636" y="609600"/>
                    </a:cubicBezTo>
                    <a:cubicBezTo>
                      <a:pt x="985476" y="584200"/>
                      <a:pt x="930866" y="571500"/>
                      <a:pt x="905466" y="548640"/>
                    </a:cubicBezTo>
                    <a:cubicBezTo>
                      <a:pt x="881336" y="529590"/>
                      <a:pt x="862286" y="505460"/>
                      <a:pt x="845776" y="482600"/>
                    </a:cubicBezTo>
                    <a:cubicBezTo>
                      <a:pt x="830536" y="459740"/>
                      <a:pt x="829266" y="435610"/>
                      <a:pt x="808946" y="411480"/>
                    </a:cubicBezTo>
                    <a:cubicBezTo>
                      <a:pt x="779736" y="377190"/>
                      <a:pt x="721316" y="339090"/>
                      <a:pt x="674326" y="306070"/>
                    </a:cubicBezTo>
                    <a:cubicBezTo>
                      <a:pt x="624796" y="271780"/>
                      <a:pt x="587966" y="234950"/>
                      <a:pt x="518116" y="210820"/>
                    </a:cubicBezTo>
                    <a:cubicBezTo>
                      <a:pt x="405086" y="170180"/>
                      <a:pt x="109176" y="182880"/>
                      <a:pt x="41866" y="146050"/>
                    </a:cubicBezTo>
                    <a:cubicBezTo>
                      <a:pt x="20276" y="134620"/>
                      <a:pt x="12656" y="119380"/>
                      <a:pt x="6306" y="105410"/>
                    </a:cubicBezTo>
                    <a:cubicBezTo>
                      <a:pt x="-44" y="92710"/>
                      <a:pt x="-1314" y="81280"/>
                      <a:pt x="1226" y="68580"/>
                    </a:cubicBezTo>
                    <a:cubicBezTo>
                      <a:pt x="3766" y="52070"/>
                      <a:pt x="13926" y="30480"/>
                      <a:pt x="26626" y="19050"/>
                    </a:cubicBezTo>
                    <a:cubicBezTo>
                      <a:pt x="39326" y="7620"/>
                      <a:pt x="78696" y="0"/>
                      <a:pt x="78696" y="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7631368" y="3741050"/>
            <a:ext cx="1228483" cy="1009590"/>
          </a:xfrm>
          <a:custGeom>
            <a:avLst/>
            <a:gdLst/>
            <a:ahLst/>
            <a:cxnLst/>
            <a:rect r="r" b="b" t="t" l="l"/>
            <a:pathLst>
              <a:path h="1009590" w="1228483">
                <a:moveTo>
                  <a:pt x="0" y="0"/>
                </a:moveTo>
                <a:lnTo>
                  <a:pt x="1228483" y="0"/>
                </a:lnTo>
                <a:lnTo>
                  <a:pt x="1228483" y="1009590"/>
                </a:lnTo>
                <a:lnTo>
                  <a:pt x="0" y="10095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91941" y="3226700"/>
            <a:ext cx="26413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Reward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3925"/>
            <a:ext cx="3107531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terms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16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17" tooltip="http://hpi.de/kisz"/>
              </a:rPr>
              <a:t>hpi.de/kisz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93981" y="3879189"/>
            <a:ext cx="4591565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r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eward is </a:t>
            </a:r>
            <a:r>
              <a:rPr lang="en-US" b="true" sz="2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feedback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icati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tion was goo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or bad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3107531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terms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hpi.de/kisz"/>
              </a:rPr>
              <a:t>hpi.de/kisz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250183"/>
            <a:ext cx="12377883" cy="6008117"/>
            <a:chOff x="0" y="0"/>
            <a:chExt cx="16503844" cy="80108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5170249"/>
              <a:ext cx="3948328" cy="832738"/>
            </a:xfrm>
            <a:custGeom>
              <a:avLst/>
              <a:gdLst/>
              <a:ahLst/>
              <a:cxnLst/>
              <a:rect r="r" b="b" t="t" l="l"/>
              <a:pathLst>
                <a:path h="832738" w="3948328">
                  <a:moveTo>
                    <a:pt x="0" y="0"/>
                  </a:moveTo>
                  <a:lnTo>
                    <a:pt x="3948328" y="0"/>
                  </a:lnTo>
                  <a:lnTo>
                    <a:pt x="3948328" y="832738"/>
                  </a:lnTo>
                  <a:lnTo>
                    <a:pt x="0" y="832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9924" y="3616821"/>
              <a:ext cx="1244402" cy="992929"/>
            </a:xfrm>
            <a:custGeom>
              <a:avLst/>
              <a:gdLst/>
              <a:ahLst/>
              <a:cxnLst/>
              <a:rect r="r" b="b" t="t" l="l"/>
              <a:pathLst>
                <a:path h="992929" w="1244402">
                  <a:moveTo>
                    <a:pt x="0" y="0"/>
                  </a:moveTo>
                  <a:lnTo>
                    <a:pt x="1244402" y="0"/>
                  </a:lnTo>
                  <a:lnTo>
                    <a:pt x="1244402" y="992929"/>
                  </a:lnTo>
                  <a:lnTo>
                    <a:pt x="0" y="992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530282" y="4444864"/>
              <a:ext cx="888492" cy="1141754"/>
            </a:xfrm>
            <a:custGeom>
              <a:avLst/>
              <a:gdLst/>
              <a:ahLst/>
              <a:cxnLst/>
              <a:rect r="r" b="b" t="t" l="l"/>
              <a:pathLst>
                <a:path h="1141754" w="888492">
                  <a:moveTo>
                    <a:pt x="0" y="0"/>
                  </a:moveTo>
                  <a:lnTo>
                    <a:pt x="888492" y="0"/>
                  </a:lnTo>
                  <a:lnTo>
                    <a:pt x="888492" y="1141754"/>
                  </a:lnTo>
                  <a:lnTo>
                    <a:pt x="0" y="1141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726937">
              <a:off x="1371322" y="4010939"/>
              <a:ext cx="1274865" cy="584120"/>
            </a:xfrm>
            <a:custGeom>
              <a:avLst/>
              <a:gdLst/>
              <a:ahLst/>
              <a:cxnLst/>
              <a:rect r="r" b="b" t="t" l="l"/>
              <a:pathLst>
                <a:path h="584120" w="1274865">
                  <a:moveTo>
                    <a:pt x="0" y="0"/>
                  </a:moveTo>
                  <a:lnTo>
                    <a:pt x="1274865" y="0"/>
                  </a:lnTo>
                  <a:lnTo>
                    <a:pt x="1274865" y="584120"/>
                  </a:lnTo>
                  <a:lnTo>
                    <a:pt x="0" y="584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2263822" y="4192908"/>
              <a:ext cx="380926" cy="436222"/>
              <a:chOff x="0" y="0"/>
              <a:chExt cx="1259840" cy="14427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9574" y="50800"/>
                <a:ext cx="1159650" cy="1339988"/>
              </a:xfrm>
              <a:custGeom>
                <a:avLst/>
                <a:gdLst/>
                <a:ahLst/>
                <a:cxnLst/>
                <a:rect r="r" b="b" t="t" l="l"/>
                <a:pathLst>
                  <a:path h="1339988" w="1159650">
                    <a:moveTo>
                      <a:pt x="78696" y="0"/>
                    </a:moveTo>
                    <a:cubicBezTo>
                      <a:pt x="533356" y="34290"/>
                      <a:pt x="570186" y="45720"/>
                      <a:pt x="629876" y="74930"/>
                    </a:cubicBezTo>
                    <a:cubicBezTo>
                      <a:pt x="712426" y="115570"/>
                      <a:pt x="824186" y="187960"/>
                      <a:pt x="905466" y="264160"/>
                    </a:cubicBezTo>
                    <a:cubicBezTo>
                      <a:pt x="988016" y="340360"/>
                      <a:pt x="1081996" y="467360"/>
                      <a:pt x="1118826" y="530860"/>
                    </a:cubicBezTo>
                    <a:cubicBezTo>
                      <a:pt x="1136606" y="561340"/>
                      <a:pt x="1141686" y="577850"/>
                      <a:pt x="1148036" y="604520"/>
                    </a:cubicBezTo>
                    <a:cubicBezTo>
                      <a:pt x="1154386" y="629920"/>
                      <a:pt x="1158196" y="650240"/>
                      <a:pt x="1159466" y="685800"/>
                    </a:cubicBezTo>
                    <a:cubicBezTo>
                      <a:pt x="1160736" y="748030"/>
                      <a:pt x="1155656" y="867410"/>
                      <a:pt x="1136606" y="952500"/>
                    </a:cubicBezTo>
                    <a:cubicBezTo>
                      <a:pt x="1117556" y="1033780"/>
                      <a:pt x="1081996" y="1141730"/>
                      <a:pt x="1048976" y="1183640"/>
                    </a:cubicBezTo>
                    <a:cubicBezTo>
                      <a:pt x="1032466" y="1205230"/>
                      <a:pt x="1013416" y="1215390"/>
                      <a:pt x="995636" y="1220470"/>
                    </a:cubicBezTo>
                    <a:cubicBezTo>
                      <a:pt x="981666" y="1225550"/>
                      <a:pt x="966426" y="1224280"/>
                      <a:pt x="952456" y="1220470"/>
                    </a:cubicBezTo>
                    <a:cubicBezTo>
                      <a:pt x="938486" y="1217930"/>
                      <a:pt x="924516" y="1210310"/>
                      <a:pt x="913086" y="1201420"/>
                    </a:cubicBezTo>
                    <a:cubicBezTo>
                      <a:pt x="902926" y="1191260"/>
                      <a:pt x="895306" y="1183640"/>
                      <a:pt x="887686" y="1164590"/>
                    </a:cubicBezTo>
                    <a:cubicBezTo>
                      <a:pt x="873716" y="1126490"/>
                      <a:pt x="886416" y="1012190"/>
                      <a:pt x="869906" y="962660"/>
                    </a:cubicBezTo>
                    <a:cubicBezTo>
                      <a:pt x="858476" y="930910"/>
                      <a:pt x="835616" y="916940"/>
                      <a:pt x="822916" y="890270"/>
                    </a:cubicBezTo>
                    <a:cubicBezTo>
                      <a:pt x="807676" y="859790"/>
                      <a:pt x="808946" y="819150"/>
                      <a:pt x="783546" y="789940"/>
                    </a:cubicBezTo>
                    <a:cubicBezTo>
                      <a:pt x="750526" y="753110"/>
                      <a:pt x="666706" y="739140"/>
                      <a:pt x="622256" y="701040"/>
                    </a:cubicBezTo>
                    <a:cubicBezTo>
                      <a:pt x="580346" y="664210"/>
                      <a:pt x="554946" y="600710"/>
                      <a:pt x="521926" y="570230"/>
                    </a:cubicBezTo>
                    <a:cubicBezTo>
                      <a:pt x="497796" y="547370"/>
                      <a:pt x="480016" y="539750"/>
                      <a:pt x="448266" y="523240"/>
                    </a:cubicBezTo>
                    <a:cubicBezTo>
                      <a:pt x="402546" y="500380"/>
                      <a:pt x="328886" y="481330"/>
                      <a:pt x="267926" y="452120"/>
                    </a:cubicBezTo>
                    <a:cubicBezTo>
                      <a:pt x="203156" y="421640"/>
                      <a:pt x="109176" y="375920"/>
                      <a:pt x="72346" y="340360"/>
                    </a:cubicBezTo>
                    <a:cubicBezTo>
                      <a:pt x="52026" y="321310"/>
                      <a:pt x="40596" y="306070"/>
                      <a:pt x="36786" y="285750"/>
                    </a:cubicBezTo>
                    <a:cubicBezTo>
                      <a:pt x="32976" y="266700"/>
                      <a:pt x="38056" y="238760"/>
                      <a:pt x="45676" y="222250"/>
                    </a:cubicBezTo>
                    <a:cubicBezTo>
                      <a:pt x="53296" y="208280"/>
                      <a:pt x="64726" y="198120"/>
                      <a:pt x="76156" y="190500"/>
                    </a:cubicBezTo>
                    <a:cubicBezTo>
                      <a:pt x="87586" y="182880"/>
                      <a:pt x="102826" y="176530"/>
                      <a:pt x="118066" y="176530"/>
                    </a:cubicBezTo>
                    <a:cubicBezTo>
                      <a:pt x="135846" y="175260"/>
                      <a:pt x="162516" y="177800"/>
                      <a:pt x="180296" y="193040"/>
                    </a:cubicBezTo>
                    <a:cubicBezTo>
                      <a:pt x="208236" y="218440"/>
                      <a:pt x="233636" y="299720"/>
                      <a:pt x="242526" y="342900"/>
                    </a:cubicBezTo>
                    <a:cubicBezTo>
                      <a:pt x="248876" y="372110"/>
                      <a:pt x="231096" y="403860"/>
                      <a:pt x="242526" y="421640"/>
                    </a:cubicBezTo>
                    <a:cubicBezTo>
                      <a:pt x="255226" y="438150"/>
                      <a:pt x="294596" y="434340"/>
                      <a:pt x="318726" y="445770"/>
                    </a:cubicBezTo>
                    <a:cubicBezTo>
                      <a:pt x="344126" y="457200"/>
                      <a:pt x="370796" y="473710"/>
                      <a:pt x="391116" y="492760"/>
                    </a:cubicBezTo>
                    <a:cubicBezTo>
                      <a:pt x="410166" y="511810"/>
                      <a:pt x="415246" y="534670"/>
                      <a:pt x="436836" y="560070"/>
                    </a:cubicBezTo>
                    <a:cubicBezTo>
                      <a:pt x="471126" y="600710"/>
                      <a:pt x="553676" y="665480"/>
                      <a:pt x="585426" y="708660"/>
                    </a:cubicBezTo>
                    <a:cubicBezTo>
                      <a:pt x="604476" y="735330"/>
                      <a:pt x="610826" y="750570"/>
                      <a:pt x="623526" y="779780"/>
                    </a:cubicBezTo>
                    <a:cubicBezTo>
                      <a:pt x="641306" y="821690"/>
                      <a:pt x="646386" y="886460"/>
                      <a:pt x="673056" y="937260"/>
                    </a:cubicBezTo>
                    <a:cubicBezTo>
                      <a:pt x="703536" y="994410"/>
                      <a:pt x="768306" y="1050290"/>
                      <a:pt x="801326" y="1104900"/>
                    </a:cubicBezTo>
                    <a:cubicBezTo>
                      <a:pt x="827996" y="1151890"/>
                      <a:pt x="861016" y="1202690"/>
                      <a:pt x="861016" y="1242060"/>
                    </a:cubicBezTo>
                    <a:cubicBezTo>
                      <a:pt x="861016" y="1271270"/>
                      <a:pt x="844506" y="1304290"/>
                      <a:pt x="826726" y="1320800"/>
                    </a:cubicBezTo>
                    <a:cubicBezTo>
                      <a:pt x="811486" y="1334770"/>
                      <a:pt x="789896" y="1339850"/>
                      <a:pt x="770846" y="1339850"/>
                    </a:cubicBezTo>
                    <a:cubicBezTo>
                      <a:pt x="753066" y="1341120"/>
                      <a:pt x="730206" y="1333500"/>
                      <a:pt x="714966" y="1322070"/>
                    </a:cubicBezTo>
                    <a:cubicBezTo>
                      <a:pt x="700996" y="1311910"/>
                      <a:pt x="685756" y="1294130"/>
                      <a:pt x="681946" y="1275080"/>
                    </a:cubicBezTo>
                    <a:cubicBezTo>
                      <a:pt x="676866" y="1250950"/>
                      <a:pt x="683216" y="1210310"/>
                      <a:pt x="698456" y="1189990"/>
                    </a:cubicBezTo>
                    <a:cubicBezTo>
                      <a:pt x="714966" y="1170940"/>
                      <a:pt x="753066" y="1154430"/>
                      <a:pt x="778466" y="1156970"/>
                    </a:cubicBezTo>
                    <a:cubicBezTo>
                      <a:pt x="803866" y="1159510"/>
                      <a:pt x="836886" y="1184910"/>
                      <a:pt x="849586" y="1203960"/>
                    </a:cubicBezTo>
                    <a:cubicBezTo>
                      <a:pt x="861016" y="1220470"/>
                      <a:pt x="863556" y="1243330"/>
                      <a:pt x="861016" y="1262380"/>
                    </a:cubicBezTo>
                    <a:cubicBezTo>
                      <a:pt x="858476" y="1280160"/>
                      <a:pt x="849586" y="1301750"/>
                      <a:pt x="834346" y="1314450"/>
                    </a:cubicBezTo>
                    <a:cubicBezTo>
                      <a:pt x="815296" y="1329690"/>
                      <a:pt x="774656" y="1341120"/>
                      <a:pt x="751796" y="1338580"/>
                    </a:cubicBezTo>
                    <a:cubicBezTo>
                      <a:pt x="731476" y="1336040"/>
                      <a:pt x="716236" y="1325880"/>
                      <a:pt x="700996" y="1309370"/>
                    </a:cubicBezTo>
                    <a:cubicBezTo>
                      <a:pt x="676866" y="1283970"/>
                      <a:pt x="664166" y="1228090"/>
                      <a:pt x="637496" y="1187450"/>
                    </a:cubicBezTo>
                    <a:cubicBezTo>
                      <a:pt x="607016" y="1140460"/>
                      <a:pt x="551136" y="1098550"/>
                      <a:pt x="520656" y="1043940"/>
                    </a:cubicBezTo>
                    <a:cubicBezTo>
                      <a:pt x="488906" y="985520"/>
                      <a:pt x="491446" y="900430"/>
                      <a:pt x="457156" y="844550"/>
                    </a:cubicBezTo>
                    <a:cubicBezTo>
                      <a:pt x="425406" y="789940"/>
                      <a:pt x="359366" y="750570"/>
                      <a:pt x="323806" y="708660"/>
                    </a:cubicBezTo>
                    <a:cubicBezTo>
                      <a:pt x="297136" y="676910"/>
                      <a:pt x="285706" y="635000"/>
                      <a:pt x="259036" y="618490"/>
                    </a:cubicBezTo>
                    <a:cubicBezTo>
                      <a:pt x="236176" y="603250"/>
                      <a:pt x="203156" y="612140"/>
                      <a:pt x="177756" y="603250"/>
                    </a:cubicBezTo>
                    <a:cubicBezTo>
                      <a:pt x="152356" y="594360"/>
                      <a:pt x="124416" y="582930"/>
                      <a:pt x="105366" y="566420"/>
                    </a:cubicBezTo>
                    <a:cubicBezTo>
                      <a:pt x="87586" y="548640"/>
                      <a:pt x="71076" y="529590"/>
                      <a:pt x="63456" y="501650"/>
                    </a:cubicBezTo>
                    <a:cubicBezTo>
                      <a:pt x="52026" y="461010"/>
                      <a:pt x="82506" y="373380"/>
                      <a:pt x="72346" y="340360"/>
                    </a:cubicBezTo>
                    <a:cubicBezTo>
                      <a:pt x="65996" y="323850"/>
                      <a:pt x="49486" y="321310"/>
                      <a:pt x="44406" y="307340"/>
                    </a:cubicBezTo>
                    <a:cubicBezTo>
                      <a:pt x="36786" y="289560"/>
                      <a:pt x="32976" y="261620"/>
                      <a:pt x="38056" y="242570"/>
                    </a:cubicBezTo>
                    <a:cubicBezTo>
                      <a:pt x="43136" y="223520"/>
                      <a:pt x="59646" y="200660"/>
                      <a:pt x="76156" y="190500"/>
                    </a:cubicBezTo>
                    <a:cubicBezTo>
                      <a:pt x="92666" y="179070"/>
                      <a:pt x="112986" y="172720"/>
                      <a:pt x="139656" y="176530"/>
                    </a:cubicBezTo>
                    <a:cubicBezTo>
                      <a:pt x="190456" y="184150"/>
                      <a:pt x="281896" y="256540"/>
                      <a:pt x="349206" y="288290"/>
                    </a:cubicBezTo>
                    <a:cubicBezTo>
                      <a:pt x="407626" y="314960"/>
                      <a:pt x="471126" y="332740"/>
                      <a:pt x="518116" y="354330"/>
                    </a:cubicBezTo>
                    <a:cubicBezTo>
                      <a:pt x="552406" y="369570"/>
                      <a:pt x="575266" y="375920"/>
                      <a:pt x="604476" y="400050"/>
                    </a:cubicBezTo>
                    <a:cubicBezTo>
                      <a:pt x="645116" y="433070"/>
                      <a:pt x="683216" y="510540"/>
                      <a:pt x="731476" y="549910"/>
                    </a:cubicBezTo>
                    <a:cubicBezTo>
                      <a:pt x="774656" y="585470"/>
                      <a:pt x="839426" y="601980"/>
                      <a:pt x="876256" y="629920"/>
                    </a:cubicBezTo>
                    <a:cubicBezTo>
                      <a:pt x="904196" y="650240"/>
                      <a:pt x="921976" y="662940"/>
                      <a:pt x="939756" y="690880"/>
                    </a:cubicBezTo>
                    <a:cubicBezTo>
                      <a:pt x="965156" y="732790"/>
                      <a:pt x="976586" y="819150"/>
                      <a:pt x="998176" y="864870"/>
                    </a:cubicBezTo>
                    <a:cubicBezTo>
                      <a:pt x="1014686" y="899160"/>
                      <a:pt x="1040086" y="913130"/>
                      <a:pt x="1052786" y="947420"/>
                    </a:cubicBezTo>
                    <a:cubicBezTo>
                      <a:pt x="1069296" y="996950"/>
                      <a:pt x="1070566" y="1102360"/>
                      <a:pt x="1064216" y="1141730"/>
                    </a:cubicBezTo>
                    <a:cubicBezTo>
                      <a:pt x="1061676" y="1162050"/>
                      <a:pt x="1056596" y="1172210"/>
                      <a:pt x="1048976" y="1183640"/>
                    </a:cubicBezTo>
                    <a:cubicBezTo>
                      <a:pt x="1041356" y="1195070"/>
                      <a:pt x="1028656" y="1206500"/>
                      <a:pt x="1015956" y="1212850"/>
                    </a:cubicBezTo>
                    <a:cubicBezTo>
                      <a:pt x="1004526" y="1219200"/>
                      <a:pt x="988016" y="1223010"/>
                      <a:pt x="974046" y="1223010"/>
                    </a:cubicBezTo>
                    <a:cubicBezTo>
                      <a:pt x="960076" y="1223010"/>
                      <a:pt x="944836" y="1220470"/>
                      <a:pt x="932136" y="1212850"/>
                    </a:cubicBezTo>
                    <a:cubicBezTo>
                      <a:pt x="915626" y="1203960"/>
                      <a:pt x="895306" y="1182370"/>
                      <a:pt x="887686" y="1164590"/>
                    </a:cubicBezTo>
                    <a:cubicBezTo>
                      <a:pt x="881336" y="1150620"/>
                      <a:pt x="880066" y="1141730"/>
                      <a:pt x="882606" y="1121410"/>
                    </a:cubicBezTo>
                    <a:cubicBezTo>
                      <a:pt x="887686" y="1070610"/>
                      <a:pt x="957536" y="934720"/>
                      <a:pt x="971506" y="855980"/>
                    </a:cubicBezTo>
                    <a:cubicBezTo>
                      <a:pt x="982936" y="793750"/>
                      <a:pt x="970236" y="731520"/>
                      <a:pt x="976586" y="685800"/>
                    </a:cubicBezTo>
                    <a:cubicBezTo>
                      <a:pt x="980396" y="655320"/>
                      <a:pt x="1004526" y="631190"/>
                      <a:pt x="995636" y="609600"/>
                    </a:cubicBezTo>
                    <a:cubicBezTo>
                      <a:pt x="985476" y="584200"/>
                      <a:pt x="930866" y="571500"/>
                      <a:pt x="905466" y="548640"/>
                    </a:cubicBezTo>
                    <a:cubicBezTo>
                      <a:pt x="881336" y="529590"/>
                      <a:pt x="862286" y="505460"/>
                      <a:pt x="845776" y="482600"/>
                    </a:cubicBezTo>
                    <a:cubicBezTo>
                      <a:pt x="830536" y="459740"/>
                      <a:pt x="829266" y="435610"/>
                      <a:pt x="808946" y="411480"/>
                    </a:cubicBezTo>
                    <a:cubicBezTo>
                      <a:pt x="779736" y="377190"/>
                      <a:pt x="721316" y="339090"/>
                      <a:pt x="674326" y="306070"/>
                    </a:cubicBezTo>
                    <a:cubicBezTo>
                      <a:pt x="624796" y="271780"/>
                      <a:pt x="587966" y="234950"/>
                      <a:pt x="518116" y="210820"/>
                    </a:cubicBezTo>
                    <a:cubicBezTo>
                      <a:pt x="405086" y="170180"/>
                      <a:pt x="109176" y="182880"/>
                      <a:pt x="41866" y="146050"/>
                    </a:cubicBezTo>
                    <a:cubicBezTo>
                      <a:pt x="20276" y="134620"/>
                      <a:pt x="12656" y="119380"/>
                      <a:pt x="6306" y="105410"/>
                    </a:cubicBezTo>
                    <a:cubicBezTo>
                      <a:pt x="-44" y="92710"/>
                      <a:pt x="-1314" y="81280"/>
                      <a:pt x="1226" y="68580"/>
                    </a:cubicBezTo>
                    <a:cubicBezTo>
                      <a:pt x="3766" y="52070"/>
                      <a:pt x="13926" y="30480"/>
                      <a:pt x="26626" y="19050"/>
                    </a:cubicBezTo>
                    <a:cubicBezTo>
                      <a:pt x="39326" y="7620"/>
                      <a:pt x="78696" y="0"/>
                      <a:pt x="78696" y="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726898" y="3982712"/>
              <a:ext cx="495260" cy="407013"/>
            </a:xfrm>
            <a:custGeom>
              <a:avLst/>
              <a:gdLst/>
              <a:ahLst/>
              <a:cxnLst/>
              <a:rect r="r" b="b" t="t" l="l"/>
              <a:pathLst>
                <a:path h="407013" w="495260">
                  <a:moveTo>
                    <a:pt x="0" y="0"/>
                  </a:moveTo>
                  <a:lnTo>
                    <a:pt x="495260" y="0"/>
                  </a:lnTo>
                  <a:lnTo>
                    <a:pt x="495260" y="407013"/>
                  </a:lnTo>
                  <a:lnTo>
                    <a:pt x="0" y="407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376079" y="5967581"/>
              <a:ext cx="1196169" cy="43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7"/>
                </a:lnSpc>
                <a:spcBef>
                  <a:spcPct val="0"/>
                </a:spcBef>
              </a:pPr>
              <a:r>
                <a:rPr lang="en-US" b="true" sz="194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Reward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12350919" y="3557971"/>
              <a:ext cx="4152925" cy="875890"/>
            </a:xfrm>
            <a:custGeom>
              <a:avLst/>
              <a:gdLst/>
              <a:ahLst/>
              <a:cxnLst/>
              <a:rect r="r" b="b" t="t" l="l"/>
              <a:pathLst>
                <a:path h="875890" w="4152925">
                  <a:moveTo>
                    <a:pt x="0" y="0"/>
                  </a:moveTo>
                  <a:lnTo>
                    <a:pt x="4152925" y="0"/>
                  </a:lnTo>
                  <a:lnTo>
                    <a:pt x="4152925" y="875890"/>
                  </a:lnTo>
                  <a:lnTo>
                    <a:pt x="0" y="875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708458" y="1924046"/>
              <a:ext cx="1308885" cy="1044381"/>
            </a:xfrm>
            <a:custGeom>
              <a:avLst/>
              <a:gdLst/>
              <a:ahLst/>
              <a:cxnLst/>
              <a:rect r="r" b="b" t="t" l="l"/>
              <a:pathLst>
                <a:path h="1044381" w="1308885">
                  <a:moveTo>
                    <a:pt x="0" y="0"/>
                  </a:moveTo>
                  <a:lnTo>
                    <a:pt x="1308885" y="0"/>
                  </a:lnTo>
                  <a:lnTo>
                    <a:pt x="1308885" y="1044382"/>
                  </a:lnTo>
                  <a:lnTo>
                    <a:pt x="0" y="1044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4889077" y="2903589"/>
              <a:ext cx="889932" cy="1157635"/>
            </a:xfrm>
            <a:custGeom>
              <a:avLst/>
              <a:gdLst/>
              <a:ahLst/>
              <a:cxnLst/>
              <a:rect r="r" b="b" t="t" l="l"/>
              <a:pathLst>
                <a:path h="1157635" w="889932">
                  <a:moveTo>
                    <a:pt x="0" y="0"/>
                  </a:moveTo>
                  <a:lnTo>
                    <a:pt x="889932" y="0"/>
                  </a:lnTo>
                  <a:lnTo>
                    <a:pt x="889932" y="1157635"/>
                  </a:lnTo>
                  <a:lnTo>
                    <a:pt x="0" y="1157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726937">
              <a:off x="13793301" y="2338587"/>
              <a:ext cx="1340926" cy="614388"/>
            </a:xfrm>
            <a:custGeom>
              <a:avLst/>
              <a:gdLst/>
              <a:ahLst/>
              <a:cxnLst/>
              <a:rect r="r" b="b" t="t" l="l"/>
              <a:pathLst>
                <a:path h="614388" w="1340926">
                  <a:moveTo>
                    <a:pt x="0" y="0"/>
                  </a:moveTo>
                  <a:lnTo>
                    <a:pt x="1340927" y="0"/>
                  </a:lnTo>
                  <a:lnTo>
                    <a:pt x="1340927" y="614388"/>
                  </a:lnTo>
                  <a:lnTo>
                    <a:pt x="0" y="614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912814"/>
              <a:ext cx="4152925" cy="875890"/>
            </a:xfrm>
            <a:custGeom>
              <a:avLst/>
              <a:gdLst/>
              <a:ahLst/>
              <a:cxnLst/>
              <a:rect r="r" b="b" t="t" l="l"/>
              <a:pathLst>
                <a:path h="875890" w="4152925">
                  <a:moveTo>
                    <a:pt x="0" y="0"/>
                  </a:moveTo>
                  <a:lnTo>
                    <a:pt x="4152925" y="0"/>
                  </a:lnTo>
                  <a:lnTo>
                    <a:pt x="4152925" y="875890"/>
                  </a:lnTo>
                  <a:lnTo>
                    <a:pt x="0" y="875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010140" y="619469"/>
              <a:ext cx="1308885" cy="1044381"/>
            </a:xfrm>
            <a:custGeom>
              <a:avLst/>
              <a:gdLst/>
              <a:ahLst/>
              <a:cxnLst/>
              <a:rect r="r" b="b" t="t" l="l"/>
              <a:pathLst>
                <a:path h="1044381" w="1308885">
                  <a:moveTo>
                    <a:pt x="0" y="0"/>
                  </a:moveTo>
                  <a:lnTo>
                    <a:pt x="1308885" y="0"/>
                  </a:lnTo>
                  <a:lnTo>
                    <a:pt x="1308885" y="1044381"/>
                  </a:lnTo>
                  <a:lnTo>
                    <a:pt x="0" y="1044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AutoShape 20" id="20"/>
            <p:cNvSpPr/>
            <p:nvPr/>
          </p:nvSpPr>
          <p:spPr>
            <a:xfrm>
              <a:off x="1529344" y="997804"/>
              <a:ext cx="823205" cy="1453094"/>
            </a:xfrm>
            <a:prstGeom prst="line">
              <a:avLst/>
            </a:prstGeom>
            <a:ln cap="flat" w="13116">
              <a:solidFill>
                <a:srgbClr val="A6A6A6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30874" y="1210345"/>
              <a:ext cx="889932" cy="1157635"/>
            </a:xfrm>
            <a:custGeom>
              <a:avLst/>
              <a:gdLst/>
              <a:ahLst/>
              <a:cxnLst/>
              <a:rect r="r" b="b" t="t" l="l"/>
              <a:pathLst>
                <a:path h="1157635" w="889932">
                  <a:moveTo>
                    <a:pt x="0" y="0"/>
                  </a:moveTo>
                  <a:lnTo>
                    <a:pt x="889932" y="0"/>
                  </a:lnTo>
                  <a:lnTo>
                    <a:pt x="889932" y="1157635"/>
                  </a:lnTo>
                  <a:lnTo>
                    <a:pt x="0" y="1157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319025" y="1094739"/>
              <a:ext cx="1356159" cy="1356159"/>
            </a:xfrm>
            <a:custGeom>
              <a:avLst/>
              <a:gdLst/>
              <a:ahLst/>
              <a:cxnLst/>
              <a:rect r="r" b="b" t="t" l="l"/>
              <a:pathLst>
                <a:path h="1356159" w="1356159">
                  <a:moveTo>
                    <a:pt x="0" y="0"/>
                  </a:moveTo>
                  <a:lnTo>
                    <a:pt x="1356159" y="0"/>
                  </a:lnTo>
                  <a:lnTo>
                    <a:pt x="1356159" y="1356159"/>
                  </a:lnTo>
                  <a:lnTo>
                    <a:pt x="0" y="1356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38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650717" y="2741079"/>
              <a:ext cx="851491" cy="43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7"/>
                </a:lnSpc>
                <a:spcBef>
                  <a:spcPct val="0"/>
                </a:spcBef>
              </a:pPr>
              <a:r>
                <a:rPr lang="en-US" b="true" sz="194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State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898810" y="4386236"/>
              <a:ext cx="1057143" cy="43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7"/>
                </a:lnSpc>
                <a:spcBef>
                  <a:spcPct val="0"/>
                </a:spcBef>
              </a:pPr>
              <a:r>
                <a:rPr lang="en-US" b="true" sz="194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Action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6780296" y="0"/>
              <a:ext cx="2734722" cy="2182080"/>
            </a:xfrm>
            <a:custGeom>
              <a:avLst/>
              <a:gdLst/>
              <a:ahLst/>
              <a:cxnLst/>
              <a:rect r="r" b="b" t="t" l="l"/>
              <a:pathLst>
                <a:path h="2182080" w="2734722">
                  <a:moveTo>
                    <a:pt x="0" y="0"/>
                  </a:moveTo>
                  <a:lnTo>
                    <a:pt x="2734722" y="0"/>
                  </a:lnTo>
                  <a:lnTo>
                    <a:pt x="2734722" y="2182080"/>
                  </a:lnTo>
                  <a:lnTo>
                    <a:pt x="0" y="2182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5368928" y="6431271"/>
              <a:ext cx="5557458" cy="1172118"/>
            </a:xfrm>
            <a:custGeom>
              <a:avLst/>
              <a:gdLst/>
              <a:ahLst/>
              <a:cxnLst/>
              <a:rect r="r" b="b" t="t" l="l"/>
              <a:pathLst>
                <a:path h="1172118" w="5557458">
                  <a:moveTo>
                    <a:pt x="0" y="0"/>
                  </a:moveTo>
                  <a:lnTo>
                    <a:pt x="5557458" y="0"/>
                  </a:lnTo>
                  <a:lnTo>
                    <a:pt x="5557458" y="1172119"/>
                  </a:lnTo>
                  <a:lnTo>
                    <a:pt x="0" y="1172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8831271" y="5551731"/>
              <a:ext cx="1190910" cy="1549151"/>
            </a:xfrm>
            <a:custGeom>
              <a:avLst/>
              <a:gdLst/>
              <a:ahLst/>
              <a:cxnLst/>
              <a:rect r="r" b="b" t="t" l="l"/>
              <a:pathLst>
                <a:path h="1549151" w="1190910">
                  <a:moveTo>
                    <a:pt x="0" y="0"/>
                  </a:moveTo>
                  <a:lnTo>
                    <a:pt x="1190910" y="0"/>
                  </a:lnTo>
                  <a:lnTo>
                    <a:pt x="1190910" y="1549151"/>
                  </a:lnTo>
                  <a:lnTo>
                    <a:pt x="0" y="1549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true" rot="5400000">
              <a:off x="8814025" y="2903288"/>
              <a:ext cx="5051561" cy="1427066"/>
            </a:xfrm>
            <a:custGeom>
              <a:avLst/>
              <a:gdLst/>
              <a:ahLst/>
              <a:cxnLst/>
              <a:rect r="r" b="b" t="t" l="l"/>
              <a:pathLst>
                <a:path h="1427066" w="5051561">
                  <a:moveTo>
                    <a:pt x="0" y="1427066"/>
                  </a:moveTo>
                  <a:lnTo>
                    <a:pt x="5051562" y="1427066"/>
                  </a:lnTo>
                  <a:lnTo>
                    <a:pt x="5051562" y="0"/>
                  </a:lnTo>
                  <a:lnTo>
                    <a:pt x="0" y="0"/>
                  </a:lnTo>
                  <a:lnTo>
                    <a:pt x="0" y="1427066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7106689" y="7572948"/>
              <a:ext cx="2081936" cy="43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7"/>
                </a:lnSpc>
                <a:spcBef>
                  <a:spcPct val="0"/>
                </a:spcBef>
              </a:pPr>
              <a:r>
                <a:rPr lang="en-US" b="true" sz="194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Environment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true" flipV="false" rot="5400000">
              <a:off x="2431849" y="2903288"/>
              <a:ext cx="5051561" cy="1427066"/>
            </a:xfrm>
            <a:custGeom>
              <a:avLst/>
              <a:gdLst/>
              <a:ahLst/>
              <a:cxnLst/>
              <a:rect r="r" b="b" t="t" l="l"/>
              <a:pathLst>
                <a:path h="1427066" w="5051561">
                  <a:moveTo>
                    <a:pt x="5051561" y="0"/>
                  </a:moveTo>
                  <a:lnTo>
                    <a:pt x="0" y="0"/>
                  </a:lnTo>
                  <a:lnTo>
                    <a:pt x="0" y="1427066"/>
                  </a:lnTo>
                  <a:lnTo>
                    <a:pt x="5051561" y="1427066"/>
                  </a:lnTo>
                  <a:lnTo>
                    <a:pt x="5051561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7619086" y="2134455"/>
              <a:ext cx="1057143" cy="43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7"/>
                </a:lnSpc>
                <a:spcBef>
                  <a:spcPct val="0"/>
                </a:spcBef>
              </a:pPr>
              <a:r>
                <a:rPr lang="en-US" b="true" sz="194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Agent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13647020" y="3943952"/>
            <a:ext cx="3824288" cy="2718721"/>
          </a:xfrm>
          <a:custGeom>
            <a:avLst/>
            <a:gdLst/>
            <a:ahLst/>
            <a:cxnLst/>
            <a:rect r="r" b="b" t="t" l="l"/>
            <a:pathLst>
              <a:path h="2718721" w="3824288">
                <a:moveTo>
                  <a:pt x="0" y="0"/>
                </a:moveTo>
                <a:lnTo>
                  <a:pt x="3824288" y="0"/>
                </a:lnTo>
                <a:lnTo>
                  <a:pt x="3824288" y="2718721"/>
                </a:lnTo>
                <a:lnTo>
                  <a:pt x="0" y="271872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4237649" y="4170251"/>
            <a:ext cx="2643031" cy="51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2"/>
              </a:lnSpc>
              <a:spcBef>
                <a:spcPct val="0"/>
              </a:spcBef>
            </a:pPr>
            <a:r>
              <a:rPr lang="en-US" b="true" sz="30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Timestep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237649" y="4880885"/>
            <a:ext cx="2647392" cy="129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tim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ep is one 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ntera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tion wi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 t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viron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</a:t>
            </a:r>
            <a:r>
              <a:rPr lang="en-US" sz="25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91919" y="7347745"/>
            <a:ext cx="11104163" cy="1545179"/>
            <a:chOff x="0" y="0"/>
            <a:chExt cx="14805550" cy="20602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318917" y="1539260"/>
              <a:ext cx="724147" cy="152729"/>
            </a:xfrm>
            <a:custGeom>
              <a:avLst/>
              <a:gdLst/>
              <a:ahLst/>
              <a:cxnLst/>
              <a:rect r="r" b="b" t="t" l="l"/>
              <a:pathLst>
                <a:path h="152729" w="724147">
                  <a:moveTo>
                    <a:pt x="0" y="0"/>
                  </a:moveTo>
                  <a:lnTo>
                    <a:pt x="724148" y="0"/>
                  </a:lnTo>
                  <a:lnTo>
                    <a:pt x="724148" y="152729"/>
                  </a:lnTo>
                  <a:lnTo>
                    <a:pt x="0" y="152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381261" y="1254352"/>
              <a:ext cx="228231" cy="182109"/>
            </a:xfrm>
            <a:custGeom>
              <a:avLst/>
              <a:gdLst/>
              <a:ahLst/>
              <a:cxnLst/>
              <a:rect r="r" b="b" t="t" l="l"/>
              <a:pathLst>
                <a:path h="182109" w="228231">
                  <a:moveTo>
                    <a:pt x="0" y="0"/>
                  </a:moveTo>
                  <a:lnTo>
                    <a:pt x="228231" y="0"/>
                  </a:lnTo>
                  <a:lnTo>
                    <a:pt x="228231" y="182109"/>
                  </a:lnTo>
                  <a:lnTo>
                    <a:pt x="0" y="18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782986" y="1406220"/>
              <a:ext cx="162955" cy="209405"/>
            </a:xfrm>
            <a:custGeom>
              <a:avLst/>
              <a:gdLst/>
              <a:ahLst/>
              <a:cxnLst/>
              <a:rect r="r" b="b" t="t" l="l"/>
              <a:pathLst>
                <a:path h="209405" w="162955">
                  <a:moveTo>
                    <a:pt x="0" y="0"/>
                  </a:moveTo>
                  <a:lnTo>
                    <a:pt x="162955" y="0"/>
                  </a:lnTo>
                  <a:lnTo>
                    <a:pt x="162955" y="209405"/>
                  </a:lnTo>
                  <a:lnTo>
                    <a:pt x="0" y="209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726937">
              <a:off x="9570426" y="1326636"/>
              <a:ext cx="233818" cy="107131"/>
            </a:xfrm>
            <a:custGeom>
              <a:avLst/>
              <a:gdLst/>
              <a:ahLst/>
              <a:cxnLst/>
              <a:rect r="r" b="b" t="t" l="l"/>
              <a:pathLst>
                <a:path h="107131" w="233818">
                  <a:moveTo>
                    <a:pt x="0" y="0"/>
                  </a:moveTo>
                  <a:lnTo>
                    <a:pt x="233818" y="0"/>
                  </a:lnTo>
                  <a:lnTo>
                    <a:pt x="233818" y="107131"/>
                  </a:lnTo>
                  <a:lnTo>
                    <a:pt x="0" y="107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9734116" y="1360010"/>
              <a:ext cx="69864" cy="80006"/>
              <a:chOff x="0" y="0"/>
              <a:chExt cx="1259840" cy="144272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49574" y="50800"/>
                <a:ext cx="1159650" cy="1339988"/>
              </a:xfrm>
              <a:custGeom>
                <a:avLst/>
                <a:gdLst/>
                <a:ahLst/>
                <a:cxnLst/>
                <a:rect r="r" b="b" t="t" l="l"/>
                <a:pathLst>
                  <a:path h="1339988" w="1159650">
                    <a:moveTo>
                      <a:pt x="78696" y="0"/>
                    </a:moveTo>
                    <a:cubicBezTo>
                      <a:pt x="533356" y="34290"/>
                      <a:pt x="570186" y="45720"/>
                      <a:pt x="629876" y="74930"/>
                    </a:cubicBezTo>
                    <a:cubicBezTo>
                      <a:pt x="712426" y="115570"/>
                      <a:pt x="824186" y="187960"/>
                      <a:pt x="905466" y="264160"/>
                    </a:cubicBezTo>
                    <a:cubicBezTo>
                      <a:pt x="988016" y="340360"/>
                      <a:pt x="1081996" y="467360"/>
                      <a:pt x="1118826" y="530860"/>
                    </a:cubicBezTo>
                    <a:cubicBezTo>
                      <a:pt x="1136606" y="561340"/>
                      <a:pt x="1141686" y="577850"/>
                      <a:pt x="1148036" y="604520"/>
                    </a:cubicBezTo>
                    <a:cubicBezTo>
                      <a:pt x="1154386" y="629920"/>
                      <a:pt x="1158196" y="650240"/>
                      <a:pt x="1159466" y="685800"/>
                    </a:cubicBezTo>
                    <a:cubicBezTo>
                      <a:pt x="1160736" y="748030"/>
                      <a:pt x="1155656" y="867410"/>
                      <a:pt x="1136606" y="952500"/>
                    </a:cubicBezTo>
                    <a:cubicBezTo>
                      <a:pt x="1117556" y="1033780"/>
                      <a:pt x="1081996" y="1141730"/>
                      <a:pt x="1048976" y="1183640"/>
                    </a:cubicBezTo>
                    <a:cubicBezTo>
                      <a:pt x="1032466" y="1205230"/>
                      <a:pt x="1013416" y="1215390"/>
                      <a:pt x="995636" y="1220470"/>
                    </a:cubicBezTo>
                    <a:cubicBezTo>
                      <a:pt x="981666" y="1225550"/>
                      <a:pt x="966426" y="1224280"/>
                      <a:pt x="952456" y="1220470"/>
                    </a:cubicBezTo>
                    <a:cubicBezTo>
                      <a:pt x="938486" y="1217930"/>
                      <a:pt x="924516" y="1210310"/>
                      <a:pt x="913086" y="1201420"/>
                    </a:cubicBezTo>
                    <a:cubicBezTo>
                      <a:pt x="902926" y="1191260"/>
                      <a:pt x="895306" y="1183640"/>
                      <a:pt x="887686" y="1164590"/>
                    </a:cubicBezTo>
                    <a:cubicBezTo>
                      <a:pt x="873716" y="1126490"/>
                      <a:pt x="886416" y="1012190"/>
                      <a:pt x="869906" y="962660"/>
                    </a:cubicBezTo>
                    <a:cubicBezTo>
                      <a:pt x="858476" y="930910"/>
                      <a:pt x="835616" y="916940"/>
                      <a:pt x="822916" y="890270"/>
                    </a:cubicBezTo>
                    <a:cubicBezTo>
                      <a:pt x="807676" y="859790"/>
                      <a:pt x="808946" y="819150"/>
                      <a:pt x="783546" y="789940"/>
                    </a:cubicBezTo>
                    <a:cubicBezTo>
                      <a:pt x="750526" y="753110"/>
                      <a:pt x="666706" y="739140"/>
                      <a:pt x="622256" y="701040"/>
                    </a:cubicBezTo>
                    <a:cubicBezTo>
                      <a:pt x="580346" y="664210"/>
                      <a:pt x="554946" y="600710"/>
                      <a:pt x="521926" y="570230"/>
                    </a:cubicBezTo>
                    <a:cubicBezTo>
                      <a:pt x="497796" y="547370"/>
                      <a:pt x="480016" y="539750"/>
                      <a:pt x="448266" y="523240"/>
                    </a:cubicBezTo>
                    <a:cubicBezTo>
                      <a:pt x="402546" y="500380"/>
                      <a:pt x="328886" y="481330"/>
                      <a:pt x="267926" y="452120"/>
                    </a:cubicBezTo>
                    <a:cubicBezTo>
                      <a:pt x="203156" y="421640"/>
                      <a:pt x="109176" y="375920"/>
                      <a:pt x="72346" y="340360"/>
                    </a:cubicBezTo>
                    <a:cubicBezTo>
                      <a:pt x="52026" y="321310"/>
                      <a:pt x="40596" y="306070"/>
                      <a:pt x="36786" y="285750"/>
                    </a:cubicBezTo>
                    <a:cubicBezTo>
                      <a:pt x="32976" y="266700"/>
                      <a:pt x="38056" y="238760"/>
                      <a:pt x="45676" y="222250"/>
                    </a:cubicBezTo>
                    <a:cubicBezTo>
                      <a:pt x="53296" y="208280"/>
                      <a:pt x="64726" y="198120"/>
                      <a:pt x="76156" y="190500"/>
                    </a:cubicBezTo>
                    <a:cubicBezTo>
                      <a:pt x="87586" y="182880"/>
                      <a:pt x="102826" y="176530"/>
                      <a:pt x="118066" y="176530"/>
                    </a:cubicBezTo>
                    <a:cubicBezTo>
                      <a:pt x="135846" y="175260"/>
                      <a:pt x="162516" y="177800"/>
                      <a:pt x="180296" y="193040"/>
                    </a:cubicBezTo>
                    <a:cubicBezTo>
                      <a:pt x="208236" y="218440"/>
                      <a:pt x="233636" y="299720"/>
                      <a:pt x="242526" y="342900"/>
                    </a:cubicBezTo>
                    <a:cubicBezTo>
                      <a:pt x="248876" y="372110"/>
                      <a:pt x="231096" y="403860"/>
                      <a:pt x="242526" y="421640"/>
                    </a:cubicBezTo>
                    <a:cubicBezTo>
                      <a:pt x="255226" y="438150"/>
                      <a:pt x="294596" y="434340"/>
                      <a:pt x="318726" y="445770"/>
                    </a:cubicBezTo>
                    <a:cubicBezTo>
                      <a:pt x="344126" y="457200"/>
                      <a:pt x="370796" y="473710"/>
                      <a:pt x="391116" y="492760"/>
                    </a:cubicBezTo>
                    <a:cubicBezTo>
                      <a:pt x="410166" y="511810"/>
                      <a:pt x="415246" y="534670"/>
                      <a:pt x="436836" y="560070"/>
                    </a:cubicBezTo>
                    <a:cubicBezTo>
                      <a:pt x="471126" y="600710"/>
                      <a:pt x="553676" y="665480"/>
                      <a:pt x="585426" y="708660"/>
                    </a:cubicBezTo>
                    <a:cubicBezTo>
                      <a:pt x="604476" y="735330"/>
                      <a:pt x="610826" y="750570"/>
                      <a:pt x="623526" y="779780"/>
                    </a:cubicBezTo>
                    <a:cubicBezTo>
                      <a:pt x="641306" y="821690"/>
                      <a:pt x="646386" y="886460"/>
                      <a:pt x="673056" y="937260"/>
                    </a:cubicBezTo>
                    <a:cubicBezTo>
                      <a:pt x="703536" y="994410"/>
                      <a:pt x="768306" y="1050290"/>
                      <a:pt x="801326" y="1104900"/>
                    </a:cubicBezTo>
                    <a:cubicBezTo>
                      <a:pt x="827996" y="1151890"/>
                      <a:pt x="861016" y="1202690"/>
                      <a:pt x="861016" y="1242060"/>
                    </a:cubicBezTo>
                    <a:cubicBezTo>
                      <a:pt x="861016" y="1271270"/>
                      <a:pt x="844506" y="1304290"/>
                      <a:pt x="826726" y="1320800"/>
                    </a:cubicBezTo>
                    <a:cubicBezTo>
                      <a:pt x="811486" y="1334770"/>
                      <a:pt x="789896" y="1339850"/>
                      <a:pt x="770846" y="1339850"/>
                    </a:cubicBezTo>
                    <a:cubicBezTo>
                      <a:pt x="753066" y="1341120"/>
                      <a:pt x="730206" y="1333500"/>
                      <a:pt x="714966" y="1322070"/>
                    </a:cubicBezTo>
                    <a:cubicBezTo>
                      <a:pt x="700996" y="1311910"/>
                      <a:pt x="685756" y="1294130"/>
                      <a:pt x="681946" y="1275080"/>
                    </a:cubicBezTo>
                    <a:cubicBezTo>
                      <a:pt x="676866" y="1250950"/>
                      <a:pt x="683216" y="1210310"/>
                      <a:pt x="698456" y="1189990"/>
                    </a:cubicBezTo>
                    <a:cubicBezTo>
                      <a:pt x="714966" y="1170940"/>
                      <a:pt x="753066" y="1154430"/>
                      <a:pt x="778466" y="1156970"/>
                    </a:cubicBezTo>
                    <a:cubicBezTo>
                      <a:pt x="803866" y="1159510"/>
                      <a:pt x="836886" y="1184910"/>
                      <a:pt x="849586" y="1203960"/>
                    </a:cubicBezTo>
                    <a:cubicBezTo>
                      <a:pt x="861016" y="1220470"/>
                      <a:pt x="863556" y="1243330"/>
                      <a:pt x="861016" y="1262380"/>
                    </a:cubicBezTo>
                    <a:cubicBezTo>
                      <a:pt x="858476" y="1280160"/>
                      <a:pt x="849586" y="1301750"/>
                      <a:pt x="834346" y="1314450"/>
                    </a:cubicBezTo>
                    <a:cubicBezTo>
                      <a:pt x="815296" y="1329690"/>
                      <a:pt x="774656" y="1341120"/>
                      <a:pt x="751796" y="1338580"/>
                    </a:cubicBezTo>
                    <a:cubicBezTo>
                      <a:pt x="731476" y="1336040"/>
                      <a:pt x="716236" y="1325880"/>
                      <a:pt x="700996" y="1309370"/>
                    </a:cubicBezTo>
                    <a:cubicBezTo>
                      <a:pt x="676866" y="1283970"/>
                      <a:pt x="664166" y="1228090"/>
                      <a:pt x="637496" y="1187450"/>
                    </a:cubicBezTo>
                    <a:cubicBezTo>
                      <a:pt x="607016" y="1140460"/>
                      <a:pt x="551136" y="1098550"/>
                      <a:pt x="520656" y="1043940"/>
                    </a:cubicBezTo>
                    <a:cubicBezTo>
                      <a:pt x="488906" y="985520"/>
                      <a:pt x="491446" y="900430"/>
                      <a:pt x="457156" y="844550"/>
                    </a:cubicBezTo>
                    <a:cubicBezTo>
                      <a:pt x="425406" y="789940"/>
                      <a:pt x="359366" y="750570"/>
                      <a:pt x="323806" y="708660"/>
                    </a:cubicBezTo>
                    <a:cubicBezTo>
                      <a:pt x="297136" y="676910"/>
                      <a:pt x="285706" y="635000"/>
                      <a:pt x="259036" y="618490"/>
                    </a:cubicBezTo>
                    <a:cubicBezTo>
                      <a:pt x="236176" y="603250"/>
                      <a:pt x="203156" y="612140"/>
                      <a:pt x="177756" y="603250"/>
                    </a:cubicBezTo>
                    <a:cubicBezTo>
                      <a:pt x="152356" y="594360"/>
                      <a:pt x="124416" y="582930"/>
                      <a:pt x="105366" y="566420"/>
                    </a:cubicBezTo>
                    <a:cubicBezTo>
                      <a:pt x="87586" y="548640"/>
                      <a:pt x="71076" y="529590"/>
                      <a:pt x="63456" y="501650"/>
                    </a:cubicBezTo>
                    <a:cubicBezTo>
                      <a:pt x="52026" y="461010"/>
                      <a:pt x="82506" y="373380"/>
                      <a:pt x="72346" y="340360"/>
                    </a:cubicBezTo>
                    <a:cubicBezTo>
                      <a:pt x="65996" y="323850"/>
                      <a:pt x="49486" y="321310"/>
                      <a:pt x="44406" y="307340"/>
                    </a:cubicBezTo>
                    <a:cubicBezTo>
                      <a:pt x="36786" y="289560"/>
                      <a:pt x="32976" y="261620"/>
                      <a:pt x="38056" y="242570"/>
                    </a:cubicBezTo>
                    <a:cubicBezTo>
                      <a:pt x="43136" y="223520"/>
                      <a:pt x="59646" y="200660"/>
                      <a:pt x="76156" y="190500"/>
                    </a:cubicBezTo>
                    <a:cubicBezTo>
                      <a:pt x="92666" y="179070"/>
                      <a:pt x="112986" y="172720"/>
                      <a:pt x="139656" y="176530"/>
                    </a:cubicBezTo>
                    <a:cubicBezTo>
                      <a:pt x="190456" y="184150"/>
                      <a:pt x="281896" y="256540"/>
                      <a:pt x="349206" y="288290"/>
                    </a:cubicBezTo>
                    <a:cubicBezTo>
                      <a:pt x="407626" y="314960"/>
                      <a:pt x="471126" y="332740"/>
                      <a:pt x="518116" y="354330"/>
                    </a:cubicBezTo>
                    <a:cubicBezTo>
                      <a:pt x="552406" y="369570"/>
                      <a:pt x="575266" y="375920"/>
                      <a:pt x="604476" y="400050"/>
                    </a:cubicBezTo>
                    <a:cubicBezTo>
                      <a:pt x="645116" y="433070"/>
                      <a:pt x="683216" y="510540"/>
                      <a:pt x="731476" y="549910"/>
                    </a:cubicBezTo>
                    <a:cubicBezTo>
                      <a:pt x="774656" y="585470"/>
                      <a:pt x="839426" y="601980"/>
                      <a:pt x="876256" y="629920"/>
                    </a:cubicBezTo>
                    <a:cubicBezTo>
                      <a:pt x="904196" y="650240"/>
                      <a:pt x="921976" y="662940"/>
                      <a:pt x="939756" y="690880"/>
                    </a:cubicBezTo>
                    <a:cubicBezTo>
                      <a:pt x="965156" y="732790"/>
                      <a:pt x="976586" y="819150"/>
                      <a:pt x="998176" y="864870"/>
                    </a:cubicBezTo>
                    <a:cubicBezTo>
                      <a:pt x="1014686" y="899160"/>
                      <a:pt x="1040086" y="913130"/>
                      <a:pt x="1052786" y="947420"/>
                    </a:cubicBezTo>
                    <a:cubicBezTo>
                      <a:pt x="1069296" y="996950"/>
                      <a:pt x="1070566" y="1102360"/>
                      <a:pt x="1064216" y="1141730"/>
                    </a:cubicBezTo>
                    <a:cubicBezTo>
                      <a:pt x="1061676" y="1162050"/>
                      <a:pt x="1056596" y="1172210"/>
                      <a:pt x="1048976" y="1183640"/>
                    </a:cubicBezTo>
                    <a:cubicBezTo>
                      <a:pt x="1041356" y="1195070"/>
                      <a:pt x="1028656" y="1206500"/>
                      <a:pt x="1015956" y="1212850"/>
                    </a:cubicBezTo>
                    <a:cubicBezTo>
                      <a:pt x="1004526" y="1219200"/>
                      <a:pt x="988016" y="1223010"/>
                      <a:pt x="974046" y="1223010"/>
                    </a:cubicBezTo>
                    <a:cubicBezTo>
                      <a:pt x="960076" y="1223010"/>
                      <a:pt x="944836" y="1220470"/>
                      <a:pt x="932136" y="1212850"/>
                    </a:cubicBezTo>
                    <a:cubicBezTo>
                      <a:pt x="915626" y="1203960"/>
                      <a:pt x="895306" y="1182370"/>
                      <a:pt x="887686" y="1164590"/>
                    </a:cubicBezTo>
                    <a:cubicBezTo>
                      <a:pt x="881336" y="1150620"/>
                      <a:pt x="880066" y="1141730"/>
                      <a:pt x="882606" y="1121410"/>
                    </a:cubicBezTo>
                    <a:cubicBezTo>
                      <a:pt x="887686" y="1070610"/>
                      <a:pt x="957536" y="934720"/>
                      <a:pt x="971506" y="855980"/>
                    </a:cubicBezTo>
                    <a:cubicBezTo>
                      <a:pt x="982936" y="793750"/>
                      <a:pt x="970236" y="731520"/>
                      <a:pt x="976586" y="685800"/>
                    </a:cubicBezTo>
                    <a:cubicBezTo>
                      <a:pt x="980396" y="655320"/>
                      <a:pt x="1004526" y="631190"/>
                      <a:pt x="995636" y="609600"/>
                    </a:cubicBezTo>
                    <a:cubicBezTo>
                      <a:pt x="985476" y="584200"/>
                      <a:pt x="930866" y="571500"/>
                      <a:pt x="905466" y="548640"/>
                    </a:cubicBezTo>
                    <a:cubicBezTo>
                      <a:pt x="881336" y="529590"/>
                      <a:pt x="862286" y="505460"/>
                      <a:pt x="845776" y="482600"/>
                    </a:cubicBezTo>
                    <a:cubicBezTo>
                      <a:pt x="830536" y="459740"/>
                      <a:pt x="829266" y="435610"/>
                      <a:pt x="808946" y="411480"/>
                    </a:cubicBezTo>
                    <a:cubicBezTo>
                      <a:pt x="779736" y="377190"/>
                      <a:pt x="721316" y="339090"/>
                      <a:pt x="674326" y="306070"/>
                    </a:cubicBezTo>
                    <a:cubicBezTo>
                      <a:pt x="624796" y="271780"/>
                      <a:pt x="587966" y="234950"/>
                      <a:pt x="518116" y="210820"/>
                    </a:cubicBezTo>
                    <a:cubicBezTo>
                      <a:pt x="405086" y="170180"/>
                      <a:pt x="109176" y="182880"/>
                      <a:pt x="41866" y="146050"/>
                    </a:cubicBezTo>
                    <a:cubicBezTo>
                      <a:pt x="20276" y="134620"/>
                      <a:pt x="12656" y="119380"/>
                      <a:pt x="6306" y="105410"/>
                    </a:cubicBezTo>
                    <a:cubicBezTo>
                      <a:pt x="-44" y="92710"/>
                      <a:pt x="-1314" y="81280"/>
                      <a:pt x="1226" y="68580"/>
                    </a:cubicBezTo>
                    <a:cubicBezTo>
                      <a:pt x="3766" y="52070"/>
                      <a:pt x="13926" y="30480"/>
                      <a:pt x="26626" y="19050"/>
                    </a:cubicBezTo>
                    <a:cubicBezTo>
                      <a:pt x="39326" y="7620"/>
                      <a:pt x="78696" y="0"/>
                      <a:pt x="78696" y="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9819047" y="1321459"/>
              <a:ext cx="90834" cy="74649"/>
            </a:xfrm>
            <a:custGeom>
              <a:avLst/>
              <a:gdLst/>
              <a:ahLst/>
              <a:cxnLst/>
              <a:rect r="r" b="b" t="t" l="l"/>
              <a:pathLst>
                <a:path h="74649" w="90834">
                  <a:moveTo>
                    <a:pt x="0" y="0"/>
                  </a:moveTo>
                  <a:lnTo>
                    <a:pt x="90834" y="0"/>
                  </a:lnTo>
                  <a:lnTo>
                    <a:pt x="90834" y="74648"/>
                  </a:lnTo>
                  <a:lnTo>
                    <a:pt x="0" y="74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9571299" y="1694231"/>
              <a:ext cx="219385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Reward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11584151" y="1243558"/>
              <a:ext cx="761672" cy="160644"/>
            </a:xfrm>
            <a:custGeom>
              <a:avLst/>
              <a:gdLst/>
              <a:ahLst/>
              <a:cxnLst/>
              <a:rect r="r" b="b" t="t" l="l"/>
              <a:pathLst>
                <a:path h="160644" w="761672">
                  <a:moveTo>
                    <a:pt x="0" y="0"/>
                  </a:moveTo>
                  <a:lnTo>
                    <a:pt x="761672" y="0"/>
                  </a:lnTo>
                  <a:lnTo>
                    <a:pt x="761672" y="160644"/>
                  </a:lnTo>
                  <a:lnTo>
                    <a:pt x="0" y="16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649726" y="943887"/>
              <a:ext cx="240058" cy="191546"/>
            </a:xfrm>
            <a:custGeom>
              <a:avLst/>
              <a:gdLst/>
              <a:ahLst/>
              <a:cxnLst/>
              <a:rect r="r" b="b" t="t" l="l"/>
              <a:pathLst>
                <a:path h="191546" w="240058">
                  <a:moveTo>
                    <a:pt x="0" y="0"/>
                  </a:moveTo>
                  <a:lnTo>
                    <a:pt x="240058" y="0"/>
                  </a:lnTo>
                  <a:lnTo>
                    <a:pt x="240058" y="191546"/>
                  </a:lnTo>
                  <a:lnTo>
                    <a:pt x="0" y="1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049665" y="1123541"/>
              <a:ext cx="163219" cy="212317"/>
            </a:xfrm>
            <a:custGeom>
              <a:avLst/>
              <a:gdLst/>
              <a:ahLst/>
              <a:cxnLst/>
              <a:rect r="r" b="b" t="t" l="l"/>
              <a:pathLst>
                <a:path h="212317" w="163219">
                  <a:moveTo>
                    <a:pt x="0" y="0"/>
                  </a:moveTo>
                  <a:lnTo>
                    <a:pt x="163219" y="0"/>
                  </a:lnTo>
                  <a:lnTo>
                    <a:pt x="163219" y="212317"/>
                  </a:lnTo>
                  <a:lnTo>
                    <a:pt x="0" y="21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1726937">
              <a:off x="11848693" y="1019916"/>
              <a:ext cx="245934" cy="112683"/>
            </a:xfrm>
            <a:custGeom>
              <a:avLst/>
              <a:gdLst/>
              <a:ahLst/>
              <a:cxnLst/>
              <a:rect r="r" b="b" t="t" l="l"/>
              <a:pathLst>
                <a:path h="112683" w="245934">
                  <a:moveTo>
                    <a:pt x="0" y="0"/>
                  </a:moveTo>
                  <a:lnTo>
                    <a:pt x="245934" y="0"/>
                  </a:lnTo>
                  <a:lnTo>
                    <a:pt x="245934" y="112683"/>
                  </a:lnTo>
                  <a:lnTo>
                    <a:pt x="0" y="112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9917278" y="69673"/>
              <a:ext cx="772667" cy="536652"/>
            </a:xfrm>
            <a:custGeom>
              <a:avLst/>
              <a:gdLst/>
              <a:ahLst/>
              <a:cxnLst/>
              <a:rect r="r" b="b" t="t" l="l"/>
              <a:pathLst>
                <a:path h="536652" w="772667">
                  <a:moveTo>
                    <a:pt x="772667" y="0"/>
                  </a:moveTo>
                  <a:lnTo>
                    <a:pt x="0" y="0"/>
                  </a:lnTo>
                  <a:lnTo>
                    <a:pt x="0" y="536652"/>
                  </a:lnTo>
                  <a:lnTo>
                    <a:pt x="772667" y="536652"/>
                  </a:lnTo>
                  <a:lnTo>
                    <a:pt x="772667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9964417" y="249736"/>
              <a:ext cx="636194" cy="15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6"/>
                </a:lnSpc>
                <a:spcBef>
                  <a:spcPct val="0"/>
                </a:spcBef>
              </a:pPr>
              <a:r>
                <a:rPr lang="en-US" b="true" sz="34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Policy</a:t>
              </a:r>
              <a:r>
                <a:rPr lang="en-US" sz="34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abhängig vom Reward anpassen 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9318917" y="941827"/>
              <a:ext cx="761672" cy="160644"/>
            </a:xfrm>
            <a:custGeom>
              <a:avLst/>
              <a:gdLst/>
              <a:ahLst/>
              <a:cxnLst/>
              <a:rect r="r" b="b" t="t" l="l"/>
              <a:pathLst>
                <a:path h="160644" w="761672">
                  <a:moveTo>
                    <a:pt x="0" y="0"/>
                  </a:moveTo>
                  <a:lnTo>
                    <a:pt x="761672" y="0"/>
                  </a:lnTo>
                  <a:lnTo>
                    <a:pt x="761672" y="160643"/>
                  </a:lnTo>
                  <a:lnTo>
                    <a:pt x="0" y="160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504183" y="704619"/>
              <a:ext cx="240058" cy="191546"/>
            </a:xfrm>
            <a:custGeom>
              <a:avLst/>
              <a:gdLst/>
              <a:ahLst/>
              <a:cxnLst/>
              <a:rect r="r" b="b" t="t" l="l"/>
              <a:pathLst>
                <a:path h="191546" w="240058">
                  <a:moveTo>
                    <a:pt x="0" y="0"/>
                  </a:moveTo>
                  <a:lnTo>
                    <a:pt x="240058" y="0"/>
                  </a:lnTo>
                  <a:lnTo>
                    <a:pt x="240058" y="191546"/>
                  </a:lnTo>
                  <a:lnTo>
                    <a:pt x="0" y="1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AutoShape 20" id="20"/>
            <p:cNvSpPr/>
            <p:nvPr/>
          </p:nvSpPr>
          <p:spPr>
            <a:xfrm>
              <a:off x="9599408" y="774008"/>
              <a:ext cx="150981" cy="266506"/>
            </a:xfrm>
            <a:prstGeom prst="line">
              <a:avLst/>
            </a:prstGeom>
            <a:ln cap="flat" w="2260">
              <a:solidFill>
                <a:srgbClr val="A6A6A6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783095" y="812989"/>
              <a:ext cx="163219" cy="212317"/>
            </a:xfrm>
            <a:custGeom>
              <a:avLst/>
              <a:gdLst/>
              <a:ahLst/>
              <a:cxnLst/>
              <a:rect r="r" b="b" t="t" l="l"/>
              <a:pathLst>
                <a:path h="212317" w="163219">
                  <a:moveTo>
                    <a:pt x="0" y="0"/>
                  </a:moveTo>
                  <a:lnTo>
                    <a:pt x="163219" y="0"/>
                  </a:lnTo>
                  <a:lnTo>
                    <a:pt x="163219" y="212318"/>
                  </a:lnTo>
                  <a:lnTo>
                    <a:pt x="0" y="21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744241" y="791787"/>
              <a:ext cx="248728" cy="248728"/>
            </a:xfrm>
            <a:custGeom>
              <a:avLst/>
              <a:gdLst/>
              <a:ahLst/>
              <a:cxnLst/>
              <a:rect r="r" b="b" t="t" l="l"/>
              <a:pathLst>
                <a:path h="248728" w="248728">
                  <a:moveTo>
                    <a:pt x="0" y="0"/>
                  </a:moveTo>
                  <a:lnTo>
                    <a:pt x="248727" y="0"/>
                  </a:lnTo>
                  <a:lnTo>
                    <a:pt x="248727" y="248727"/>
                  </a:lnTo>
                  <a:lnTo>
                    <a:pt x="0" y="248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38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9621669" y="1102470"/>
              <a:ext cx="156169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State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868044" y="1404202"/>
              <a:ext cx="193886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Action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10562465" y="591005"/>
              <a:ext cx="501565" cy="400207"/>
            </a:xfrm>
            <a:custGeom>
              <a:avLst/>
              <a:gdLst/>
              <a:ahLst/>
              <a:cxnLst/>
              <a:rect r="r" b="b" t="t" l="l"/>
              <a:pathLst>
                <a:path h="400207" w="501565">
                  <a:moveTo>
                    <a:pt x="0" y="0"/>
                  </a:moveTo>
                  <a:lnTo>
                    <a:pt x="501565" y="0"/>
                  </a:lnTo>
                  <a:lnTo>
                    <a:pt x="501565" y="400207"/>
                  </a:lnTo>
                  <a:lnTo>
                    <a:pt x="0" y="400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0303611" y="1770539"/>
              <a:ext cx="1019272" cy="214974"/>
            </a:xfrm>
            <a:custGeom>
              <a:avLst/>
              <a:gdLst/>
              <a:ahLst/>
              <a:cxnLst/>
              <a:rect r="r" b="b" t="t" l="l"/>
              <a:pathLst>
                <a:path h="214974" w="1019272">
                  <a:moveTo>
                    <a:pt x="0" y="0"/>
                  </a:moveTo>
                  <a:lnTo>
                    <a:pt x="1019272" y="0"/>
                  </a:lnTo>
                  <a:lnTo>
                    <a:pt x="1019272" y="214974"/>
                  </a:lnTo>
                  <a:lnTo>
                    <a:pt x="0" y="214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0938626" y="1609226"/>
              <a:ext cx="218420" cy="284124"/>
            </a:xfrm>
            <a:custGeom>
              <a:avLst/>
              <a:gdLst/>
              <a:ahLst/>
              <a:cxnLst/>
              <a:rect r="r" b="b" t="t" l="l"/>
              <a:pathLst>
                <a:path h="284124" w="218420">
                  <a:moveTo>
                    <a:pt x="0" y="0"/>
                  </a:moveTo>
                  <a:lnTo>
                    <a:pt x="218421" y="0"/>
                  </a:lnTo>
                  <a:lnTo>
                    <a:pt x="218421" y="284124"/>
                  </a:lnTo>
                  <a:lnTo>
                    <a:pt x="0" y="28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true" rot="5400000">
              <a:off x="10935463" y="1123486"/>
              <a:ext cx="926487" cy="261733"/>
            </a:xfrm>
            <a:custGeom>
              <a:avLst/>
              <a:gdLst/>
              <a:ahLst/>
              <a:cxnLst/>
              <a:rect r="r" b="b" t="t" l="l"/>
              <a:pathLst>
                <a:path h="261733" w="926487">
                  <a:moveTo>
                    <a:pt x="0" y="261732"/>
                  </a:moveTo>
                  <a:lnTo>
                    <a:pt x="926488" y="261732"/>
                  </a:lnTo>
                  <a:lnTo>
                    <a:pt x="926488" y="0"/>
                  </a:lnTo>
                  <a:lnTo>
                    <a:pt x="0" y="0"/>
                  </a:lnTo>
                  <a:lnTo>
                    <a:pt x="0" y="261732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0622328" y="1988665"/>
              <a:ext cx="381840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Environment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true" flipV="false" rot="5400000">
              <a:off x="9764933" y="1123486"/>
              <a:ext cx="926487" cy="261733"/>
            </a:xfrm>
            <a:custGeom>
              <a:avLst/>
              <a:gdLst/>
              <a:ahLst/>
              <a:cxnLst/>
              <a:rect r="r" b="b" t="t" l="l"/>
              <a:pathLst>
                <a:path h="261733" w="926487">
                  <a:moveTo>
                    <a:pt x="926487" y="0"/>
                  </a:moveTo>
                  <a:lnTo>
                    <a:pt x="0" y="0"/>
                  </a:lnTo>
                  <a:lnTo>
                    <a:pt x="0" y="261732"/>
                  </a:lnTo>
                  <a:lnTo>
                    <a:pt x="926487" y="261732"/>
                  </a:lnTo>
                  <a:lnTo>
                    <a:pt x="926487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0716304" y="991212"/>
              <a:ext cx="193886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Agent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10938626" y="69673"/>
              <a:ext cx="772667" cy="536652"/>
            </a:xfrm>
            <a:custGeom>
              <a:avLst/>
              <a:gdLst/>
              <a:ahLst/>
              <a:cxnLst/>
              <a:rect r="r" b="b" t="t" l="l"/>
              <a:pathLst>
                <a:path h="536652" w="772667">
                  <a:moveTo>
                    <a:pt x="0" y="0"/>
                  </a:moveTo>
                  <a:lnTo>
                    <a:pt x="772667" y="0"/>
                  </a:lnTo>
                  <a:lnTo>
                    <a:pt x="772667" y="536652"/>
                  </a:lnTo>
                  <a:lnTo>
                    <a:pt x="0" y="53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1033631" y="212295"/>
              <a:ext cx="636194" cy="232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6"/>
                </a:lnSpc>
                <a:spcBef>
                  <a:spcPct val="0"/>
                </a:spcBef>
              </a:pPr>
              <a:r>
                <a:rPr lang="en-US" sz="34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Die Policy wählt eine Action abhängig vom State 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5887122" y="1469587"/>
              <a:ext cx="724147" cy="152729"/>
            </a:xfrm>
            <a:custGeom>
              <a:avLst/>
              <a:gdLst/>
              <a:ahLst/>
              <a:cxnLst/>
              <a:rect r="r" b="b" t="t" l="l"/>
              <a:pathLst>
                <a:path h="152729" w="724147">
                  <a:moveTo>
                    <a:pt x="0" y="0"/>
                  </a:moveTo>
                  <a:lnTo>
                    <a:pt x="724148" y="0"/>
                  </a:lnTo>
                  <a:lnTo>
                    <a:pt x="724148" y="152729"/>
                  </a:lnTo>
                  <a:lnTo>
                    <a:pt x="0" y="152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5949467" y="1184679"/>
              <a:ext cx="228231" cy="182109"/>
            </a:xfrm>
            <a:custGeom>
              <a:avLst/>
              <a:gdLst/>
              <a:ahLst/>
              <a:cxnLst/>
              <a:rect r="r" b="b" t="t" l="l"/>
              <a:pathLst>
                <a:path h="182109" w="228231">
                  <a:moveTo>
                    <a:pt x="0" y="0"/>
                  </a:moveTo>
                  <a:lnTo>
                    <a:pt x="228230" y="0"/>
                  </a:lnTo>
                  <a:lnTo>
                    <a:pt x="228230" y="182109"/>
                  </a:lnTo>
                  <a:lnTo>
                    <a:pt x="0" y="18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6351192" y="1336547"/>
              <a:ext cx="162955" cy="209405"/>
            </a:xfrm>
            <a:custGeom>
              <a:avLst/>
              <a:gdLst/>
              <a:ahLst/>
              <a:cxnLst/>
              <a:rect r="r" b="b" t="t" l="l"/>
              <a:pathLst>
                <a:path h="209405" w="162955">
                  <a:moveTo>
                    <a:pt x="0" y="0"/>
                  </a:moveTo>
                  <a:lnTo>
                    <a:pt x="162954" y="0"/>
                  </a:lnTo>
                  <a:lnTo>
                    <a:pt x="162954" y="209404"/>
                  </a:lnTo>
                  <a:lnTo>
                    <a:pt x="0" y="209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1726937">
              <a:off x="6138631" y="1256962"/>
              <a:ext cx="233818" cy="107131"/>
            </a:xfrm>
            <a:custGeom>
              <a:avLst/>
              <a:gdLst/>
              <a:ahLst/>
              <a:cxnLst/>
              <a:rect r="r" b="b" t="t" l="l"/>
              <a:pathLst>
                <a:path h="107131" w="233818">
                  <a:moveTo>
                    <a:pt x="0" y="0"/>
                  </a:moveTo>
                  <a:lnTo>
                    <a:pt x="233818" y="0"/>
                  </a:lnTo>
                  <a:lnTo>
                    <a:pt x="233818" y="107131"/>
                  </a:lnTo>
                  <a:lnTo>
                    <a:pt x="0" y="107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0">
              <a:off x="6302321" y="1290336"/>
              <a:ext cx="69864" cy="80006"/>
              <a:chOff x="0" y="0"/>
              <a:chExt cx="1259840" cy="144272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49574" y="50800"/>
                <a:ext cx="1159650" cy="1339988"/>
              </a:xfrm>
              <a:custGeom>
                <a:avLst/>
                <a:gdLst/>
                <a:ahLst/>
                <a:cxnLst/>
                <a:rect r="r" b="b" t="t" l="l"/>
                <a:pathLst>
                  <a:path h="1339988" w="1159650">
                    <a:moveTo>
                      <a:pt x="78696" y="0"/>
                    </a:moveTo>
                    <a:cubicBezTo>
                      <a:pt x="533356" y="34290"/>
                      <a:pt x="570186" y="45720"/>
                      <a:pt x="629876" y="74930"/>
                    </a:cubicBezTo>
                    <a:cubicBezTo>
                      <a:pt x="712426" y="115570"/>
                      <a:pt x="824186" y="187960"/>
                      <a:pt x="905466" y="264160"/>
                    </a:cubicBezTo>
                    <a:cubicBezTo>
                      <a:pt x="988016" y="340360"/>
                      <a:pt x="1081996" y="467360"/>
                      <a:pt x="1118826" y="530860"/>
                    </a:cubicBezTo>
                    <a:cubicBezTo>
                      <a:pt x="1136606" y="561340"/>
                      <a:pt x="1141686" y="577850"/>
                      <a:pt x="1148036" y="604520"/>
                    </a:cubicBezTo>
                    <a:cubicBezTo>
                      <a:pt x="1154386" y="629920"/>
                      <a:pt x="1158196" y="650240"/>
                      <a:pt x="1159466" y="685800"/>
                    </a:cubicBezTo>
                    <a:cubicBezTo>
                      <a:pt x="1160736" y="748030"/>
                      <a:pt x="1155656" y="867410"/>
                      <a:pt x="1136606" y="952500"/>
                    </a:cubicBezTo>
                    <a:cubicBezTo>
                      <a:pt x="1117556" y="1033780"/>
                      <a:pt x="1081996" y="1141730"/>
                      <a:pt x="1048976" y="1183640"/>
                    </a:cubicBezTo>
                    <a:cubicBezTo>
                      <a:pt x="1032466" y="1205230"/>
                      <a:pt x="1013416" y="1215390"/>
                      <a:pt x="995636" y="1220470"/>
                    </a:cubicBezTo>
                    <a:cubicBezTo>
                      <a:pt x="981666" y="1225550"/>
                      <a:pt x="966426" y="1224280"/>
                      <a:pt x="952456" y="1220470"/>
                    </a:cubicBezTo>
                    <a:cubicBezTo>
                      <a:pt x="938486" y="1217930"/>
                      <a:pt x="924516" y="1210310"/>
                      <a:pt x="913086" y="1201420"/>
                    </a:cubicBezTo>
                    <a:cubicBezTo>
                      <a:pt x="902926" y="1191260"/>
                      <a:pt x="895306" y="1183640"/>
                      <a:pt x="887686" y="1164590"/>
                    </a:cubicBezTo>
                    <a:cubicBezTo>
                      <a:pt x="873716" y="1126490"/>
                      <a:pt x="886416" y="1012190"/>
                      <a:pt x="869906" y="962660"/>
                    </a:cubicBezTo>
                    <a:cubicBezTo>
                      <a:pt x="858476" y="930910"/>
                      <a:pt x="835616" y="916940"/>
                      <a:pt x="822916" y="890270"/>
                    </a:cubicBezTo>
                    <a:cubicBezTo>
                      <a:pt x="807676" y="859790"/>
                      <a:pt x="808946" y="819150"/>
                      <a:pt x="783546" y="789940"/>
                    </a:cubicBezTo>
                    <a:cubicBezTo>
                      <a:pt x="750526" y="753110"/>
                      <a:pt x="666706" y="739140"/>
                      <a:pt x="622256" y="701040"/>
                    </a:cubicBezTo>
                    <a:cubicBezTo>
                      <a:pt x="580346" y="664210"/>
                      <a:pt x="554946" y="600710"/>
                      <a:pt x="521926" y="570230"/>
                    </a:cubicBezTo>
                    <a:cubicBezTo>
                      <a:pt x="497796" y="547370"/>
                      <a:pt x="480016" y="539750"/>
                      <a:pt x="448266" y="523240"/>
                    </a:cubicBezTo>
                    <a:cubicBezTo>
                      <a:pt x="402546" y="500380"/>
                      <a:pt x="328886" y="481330"/>
                      <a:pt x="267926" y="452120"/>
                    </a:cubicBezTo>
                    <a:cubicBezTo>
                      <a:pt x="203156" y="421640"/>
                      <a:pt x="109176" y="375920"/>
                      <a:pt x="72346" y="340360"/>
                    </a:cubicBezTo>
                    <a:cubicBezTo>
                      <a:pt x="52026" y="321310"/>
                      <a:pt x="40596" y="306070"/>
                      <a:pt x="36786" y="285750"/>
                    </a:cubicBezTo>
                    <a:cubicBezTo>
                      <a:pt x="32976" y="266700"/>
                      <a:pt x="38056" y="238760"/>
                      <a:pt x="45676" y="222250"/>
                    </a:cubicBezTo>
                    <a:cubicBezTo>
                      <a:pt x="53296" y="208280"/>
                      <a:pt x="64726" y="198120"/>
                      <a:pt x="76156" y="190500"/>
                    </a:cubicBezTo>
                    <a:cubicBezTo>
                      <a:pt x="87586" y="182880"/>
                      <a:pt x="102826" y="176530"/>
                      <a:pt x="118066" y="176530"/>
                    </a:cubicBezTo>
                    <a:cubicBezTo>
                      <a:pt x="135846" y="175260"/>
                      <a:pt x="162516" y="177800"/>
                      <a:pt x="180296" y="193040"/>
                    </a:cubicBezTo>
                    <a:cubicBezTo>
                      <a:pt x="208236" y="218440"/>
                      <a:pt x="233636" y="299720"/>
                      <a:pt x="242526" y="342900"/>
                    </a:cubicBezTo>
                    <a:cubicBezTo>
                      <a:pt x="248876" y="372110"/>
                      <a:pt x="231096" y="403860"/>
                      <a:pt x="242526" y="421640"/>
                    </a:cubicBezTo>
                    <a:cubicBezTo>
                      <a:pt x="255226" y="438150"/>
                      <a:pt x="294596" y="434340"/>
                      <a:pt x="318726" y="445770"/>
                    </a:cubicBezTo>
                    <a:cubicBezTo>
                      <a:pt x="344126" y="457200"/>
                      <a:pt x="370796" y="473710"/>
                      <a:pt x="391116" y="492760"/>
                    </a:cubicBezTo>
                    <a:cubicBezTo>
                      <a:pt x="410166" y="511810"/>
                      <a:pt x="415246" y="534670"/>
                      <a:pt x="436836" y="560070"/>
                    </a:cubicBezTo>
                    <a:cubicBezTo>
                      <a:pt x="471126" y="600710"/>
                      <a:pt x="553676" y="665480"/>
                      <a:pt x="585426" y="708660"/>
                    </a:cubicBezTo>
                    <a:cubicBezTo>
                      <a:pt x="604476" y="735330"/>
                      <a:pt x="610826" y="750570"/>
                      <a:pt x="623526" y="779780"/>
                    </a:cubicBezTo>
                    <a:cubicBezTo>
                      <a:pt x="641306" y="821690"/>
                      <a:pt x="646386" y="886460"/>
                      <a:pt x="673056" y="937260"/>
                    </a:cubicBezTo>
                    <a:cubicBezTo>
                      <a:pt x="703536" y="994410"/>
                      <a:pt x="768306" y="1050290"/>
                      <a:pt x="801326" y="1104900"/>
                    </a:cubicBezTo>
                    <a:cubicBezTo>
                      <a:pt x="827996" y="1151890"/>
                      <a:pt x="861016" y="1202690"/>
                      <a:pt x="861016" y="1242060"/>
                    </a:cubicBezTo>
                    <a:cubicBezTo>
                      <a:pt x="861016" y="1271270"/>
                      <a:pt x="844506" y="1304290"/>
                      <a:pt x="826726" y="1320800"/>
                    </a:cubicBezTo>
                    <a:cubicBezTo>
                      <a:pt x="811486" y="1334770"/>
                      <a:pt x="789896" y="1339850"/>
                      <a:pt x="770846" y="1339850"/>
                    </a:cubicBezTo>
                    <a:cubicBezTo>
                      <a:pt x="753066" y="1341120"/>
                      <a:pt x="730206" y="1333500"/>
                      <a:pt x="714966" y="1322070"/>
                    </a:cubicBezTo>
                    <a:cubicBezTo>
                      <a:pt x="700996" y="1311910"/>
                      <a:pt x="685756" y="1294130"/>
                      <a:pt x="681946" y="1275080"/>
                    </a:cubicBezTo>
                    <a:cubicBezTo>
                      <a:pt x="676866" y="1250950"/>
                      <a:pt x="683216" y="1210310"/>
                      <a:pt x="698456" y="1189990"/>
                    </a:cubicBezTo>
                    <a:cubicBezTo>
                      <a:pt x="714966" y="1170940"/>
                      <a:pt x="753066" y="1154430"/>
                      <a:pt x="778466" y="1156970"/>
                    </a:cubicBezTo>
                    <a:cubicBezTo>
                      <a:pt x="803866" y="1159510"/>
                      <a:pt x="836886" y="1184910"/>
                      <a:pt x="849586" y="1203960"/>
                    </a:cubicBezTo>
                    <a:cubicBezTo>
                      <a:pt x="861016" y="1220470"/>
                      <a:pt x="863556" y="1243330"/>
                      <a:pt x="861016" y="1262380"/>
                    </a:cubicBezTo>
                    <a:cubicBezTo>
                      <a:pt x="858476" y="1280160"/>
                      <a:pt x="849586" y="1301750"/>
                      <a:pt x="834346" y="1314450"/>
                    </a:cubicBezTo>
                    <a:cubicBezTo>
                      <a:pt x="815296" y="1329690"/>
                      <a:pt x="774656" y="1341120"/>
                      <a:pt x="751796" y="1338580"/>
                    </a:cubicBezTo>
                    <a:cubicBezTo>
                      <a:pt x="731476" y="1336040"/>
                      <a:pt x="716236" y="1325880"/>
                      <a:pt x="700996" y="1309370"/>
                    </a:cubicBezTo>
                    <a:cubicBezTo>
                      <a:pt x="676866" y="1283970"/>
                      <a:pt x="664166" y="1228090"/>
                      <a:pt x="637496" y="1187450"/>
                    </a:cubicBezTo>
                    <a:cubicBezTo>
                      <a:pt x="607016" y="1140460"/>
                      <a:pt x="551136" y="1098550"/>
                      <a:pt x="520656" y="1043940"/>
                    </a:cubicBezTo>
                    <a:cubicBezTo>
                      <a:pt x="488906" y="985520"/>
                      <a:pt x="491446" y="900430"/>
                      <a:pt x="457156" y="844550"/>
                    </a:cubicBezTo>
                    <a:cubicBezTo>
                      <a:pt x="425406" y="789940"/>
                      <a:pt x="359366" y="750570"/>
                      <a:pt x="323806" y="708660"/>
                    </a:cubicBezTo>
                    <a:cubicBezTo>
                      <a:pt x="297136" y="676910"/>
                      <a:pt x="285706" y="635000"/>
                      <a:pt x="259036" y="618490"/>
                    </a:cubicBezTo>
                    <a:cubicBezTo>
                      <a:pt x="236176" y="603250"/>
                      <a:pt x="203156" y="612140"/>
                      <a:pt x="177756" y="603250"/>
                    </a:cubicBezTo>
                    <a:cubicBezTo>
                      <a:pt x="152356" y="594360"/>
                      <a:pt x="124416" y="582930"/>
                      <a:pt x="105366" y="566420"/>
                    </a:cubicBezTo>
                    <a:cubicBezTo>
                      <a:pt x="87586" y="548640"/>
                      <a:pt x="71076" y="529590"/>
                      <a:pt x="63456" y="501650"/>
                    </a:cubicBezTo>
                    <a:cubicBezTo>
                      <a:pt x="52026" y="461010"/>
                      <a:pt x="82506" y="373380"/>
                      <a:pt x="72346" y="340360"/>
                    </a:cubicBezTo>
                    <a:cubicBezTo>
                      <a:pt x="65996" y="323850"/>
                      <a:pt x="49486" y="321310"/>
                      <a:pt x="44406" y="307340"/>
                    </a:cubicBezTo>
                    <a:cubicBezTo>
                      <a:pt x="36786" y="289560"/>
                      <a:pt x="32976" y="261620"/>
                      <a:pt x="38056" y="242570"/>
                    </a:cubicBezTo>
                    <a:cubicBezTo>
                      <a:pt x="43136" y="223520"/>
                      <a:pt x="59646" y="200660"/>
                      <a:pt x="76156" y="190500"/>
                    </a:cubicBezTo>
                    <a:cubicBezTo>
                      <a:pt x="92666" y="179070"/>
                      <a:pt x="112986" y="172720"/>
                      <a:pt x="139656" y="176530"/>
                    </a:cubicBezTo>
                    <a:cubicBezTo>
                      <a:pt x="190456" y="184150"/>
                      <a:pt x="281896" y="256540"/>
                      <a:pt x="349206" y="288290"/>
                    </a:cubicBezTo>
                    <a:cubicBezTo>
                      <a:pt x="407626" y="314960"/>
                      <a:pt x="471126" y="332740"/>
                      <a:pt x="518116" y="354330"/>
                    </a:cubicBezTo>
                    <a:cubicBezTo>
                      <a:pt x="552406" y="369570"/>
                      <a:pt x="575266" y="375920"/>
                      <a:pt x="604476" y="400050"/>
                    </a:cubicBezTo>
                    <a:cubicBezTo>
                      <a:pt x="645116" y="433070"/>
                      <a:pt x="683216" y="510540"/>
                      <a:pt x="731476" y="549910"/>
                    </a:cubicBezTo>
                    <a:cubicBezTo>
                      <a:pt x="774656" y="585470"/>
                      <a:pt x="839426" y="601980"/>
                      <a:pt x="876256" y="629920"/>
                    </a:cubicBezTo>
                    <a:cubicBezTo>
                      <a:pt x="904196" y="650240"/>
                      <a:pt x="921976" y="662940"/>
                      <a:pt x="939756" y="690880"/>
                    </a:cubicBezTo>
                    <a:cubicBezTo>
                      <a:pt x="965156" y="732790"/>
                      <a:pt x="976586" y="819150"/>
                      <a:pt x="998176" y="864870"/>
                    </a:cubicBezTo>
                    <a:cubicBezTo>
                      <a:pt x="1014686" y="899160"/>
                      <a:pt x="1040086" y="913130"/>
                      <a:pt x="1052786" y="947420"/>
                    </a:cubicBezTo>
                    <a:cubicBezTo>
                      <a:pt x="1069296" y="996950"/>
                      <a:pt x="1070566" y="1102360"/>
                      <a:pt x="1064216" y="1141730"/>
                    </a:cubicBezTo>
                    <a:cubicBezTo>
                      <a:pt x="1061676" y="1162050"/>
                      <a:pt x="1056596" y="1172210"/>
                      <a:pt x="1048976" y="1183640"/>
                    </a:cubicBezTo>
                    <a:cubicBezTo>
                      <a:pt x="1041356" y="1195070"/>
                      <a:pt x="1028656" y="1206500"/>
                      <a:pt x="1015956" y="1212850"/>
                    </a:cubicBezTo>
                    <a:cubicBezTo>
                      <a:pt x="1004526" y="1219200"/>
                      <a:pt x="988016" y="1223010"/>
                      <a:pt x="974046" y="1223010"/>
                    </a:cubicBezTo>
                    <a:cubicBezTo>
                      <a:pt x="960076" y="1223010"/>
                      <a:pt x="944836" y="1220470"/>
                      <a:pt x="932136" y="1212850"/>
                    </a:cubicBezTo>
                    <a:cubicBezTo>
                      <a:pt x="915626" y="1203960"/>
                      <a:pt x="895306" y="1182370"/>
                      <a:pt x="887686" y="1164590"/>
                    </a:cubicBezTo>
                    <a:cubicBezTo>
                      <a:pt x="881336" y="1150620"/>
                      <a:pt x="880066" y="1141730"/>
                      <a:pt x="882606" y="1121410"/>
                    </a:cubicBezTo>
                    <a:cubicBezTo>
                      <a:pt x="887686" y="1070610"/>
                      <a:pt x="957536" y="934720"/>
                      <a:pt x="971506" y="855980"/>
                    </a:cubicBezTo>
                    <a:cubicBezTo>
                      <a:pt x="982936" y="793750"/>
                      <a:pt x="970236" y="731520"/>
                      <a:pt x="976586" y="685800"/>
                    </a:cubicBezTo>
                    <a:cubicBezTo>
                      <a:pt x="980396" y="655320"/>
                      <a:pt x="1004526" y="631190"/>
                      <a:pt x="995636" y="609600"/>
                    </a:cubicBezTo>
                    <a:cubicBezTo>
                      <a:pt x="985476" y="584200"/>
                      <a:pt x="930866" y="571500"/>
                      <a:pt x="905466" y="548640"/>
                    </a:cubicBezTo>
                    <a:cubicBezTo>
                      <a:pt x="881336" y="529590"/>
                      <a:pt x="862286" y="505460"/>
                      <a:pt x="845776" y="482600"/>
                    </a:cubicBezTo>
                    <a:cubicBezTo>
                      <a:pt x="830536" y="459740"/>
                      <a:pt x="829266" y="435610"/>
                      <a:pt x="808946" y="411480"/>
                    </a:cubicBezTo>
                    <a:cubicBezTo>
                      <a:pt x="779736" y="377190"/>
                      <a:pt x="721316" y="339090"/>
                      <a:pt x="674326" y="306070"/>
                    </a:cubicBezTo>
                    <a:cubicBezTo>
                      <a:pt x="624796" y="271780"/>
                      <a:pt x="587966" y="234950"/>
                      <a:pt x="518116" y="210820"/>
                    </a:cubicBezTo>
                    <a:cubicBezTo>
                      <a:pt x="405086" y="170180"/>
                      <a:pt x="109176" y="182880"/>
                      <a:pt x="41866" y="146050"/>
                    </a:cubicBezTo>
                    <a:cubicBezTo>
                      <a:pt x="20276" y="134620"/>
                      <a:pt x="12656" y="119380"/>
                      <a:pt x="6306" y="105410"/>
                    </a:cubicBezTo>
                    <a:cubicBezTo>
                      <a:pt x="-44" y="92710"/>
                      <a:pt x="-1314" y="81280"/>
                      <a:pt x="1226" y="68580"/>
                    </a:cubicBezTo>
                    <a:cubicBezTo>
                      <a:pt x="3766" y="52070"/>
                      <a:pt x="13926" y="30480"/>
                      <a:pt x="26626" y="19050"/>
                    </a:cubicBezTo>
                    <a:cubicBezTo>
                      <a:pt x="39326" y="7620"/>
                      <a:pt x="78696" y="0"/>
                      <a:pt x="78696" y="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6387252" y="1251785"/>
              <a:ext cx="90834" cy="74649"/>
            </a:xfrm>
            <a:custGeom>
              <a:avLst/>
              <a:gdLst/>
              <a:ahLst/>
              <a:cxnLst/>
              <a:rect r="r" b="b" t="t" l="l"/>
              <a:pathLst>
                <a:path h="74649" w="90834">
                  <a:moveTo>
                    <a:pt x="0" y="0"/>
                  </a:moveTo>
                  <a:lnTo>
                    <a:pt x="90834" y="0"/>
                  </a:lnTo>
                  <a:lnTo>
                    <a:pt x="90834" y="74649"/>
                  </a:lnTo>
                  <a:lnTo>
                    <a:pt x="0" y="74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6139504" y="1624557"/>
              <a:ext cx="219385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Reward</a:t>
              </a:r>
            </a:p>
          </p:txBody>
        </p:sp>
        <p:sp>
          <p:nvSpPr>
            <p:cNvPr name="Freeform 42" id="42"/>
            <p:cNvSpPr/>
            <p:nvPr/>
          </p:nvSpPr>
          <p:spPr>
            <a:xfrm flipH="false" flipV="false" rot="0">
              <a:off x="8152356" y="1173885"/>
              <a:ext cx="761672" cy="160644"/>
            </a:xfrm>
            <a:custGeom>
              <a:avLst/>
              <a:gdLst/>
              <a:ahLst/>
              <a:cxnLst/>
              <a:rect r="r" b="b" t="t" l="l"/>
              <a:pathLst>
                <a:path h="160644" w="761672">
                  <a:moveTo>
                    <a:pt x="0" y="0"/>
                  </a:moveTo>
                  <a:lnTo>
                    <a:pt x="761672" y="0"/>
                  </a:lnTo>
                  <a:lnTo>
                    <a:pt x="761672" y="160644"/>
                  </a:lnTo>
                  <a:lnTo>
                    <a:pt x="0" y="16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8217931" y="874213"/>
              <a:ext cx="240058" cy="191546"/>
            </a:xfrm>
            <a:custGeom>
              <a:avLst/>
              <a:gdLst/>
              <a:ahLst/>
              <a:cxnLst/>
              <a:rect r="r" b="b" t="t" l="l"/>
              <a:pathLst>
                <a:path h="191546" w="240058">
                  <a:moveTo>
                    <a:pt x="0" y="0"/>
                  </a:moveTo>
                  <a:lnTo>
                    <a:pt x="240058" y="0"/>
                  </a:lnTo>
                  <a:lnTo>
                    <a:pt x="240058" y="191546"/>
                  </a:lnTo>
                  <a:lnTo>
                    <a:pt x="0" y="1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8617870" y="1053868"/>
              <a:ext cx="163219" cy="212317"/>
            </a:xfrm>
            <a:custGeom>
              <a:avLst/>
              <a:gdLst/>
              <a:ahLst/>
              <a:cxnLst/>
              <a:rect r="r" b="b" t="t" l="l"/>
              <a:pathLst>
                <a:path h="212317" w="163219">
                  <a:moveTo>
                    <a:pt x="0" y="0"/>
                  </a:moveTo>
                  <a:lnTo>
                    <a:pt x="163219" y="0"/>
                  </a:lnTo>
                  <a:lnTo>
                    <a:pt x="163219" y="212317"/>
                  </a:lnTo>
                  <a:lnTo>
                    <a:pt x="0" y="21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1726937">
              <a:off x="8416898" y="950243"/>
              <a:ext cx="245934" cy="112683"/>
            </a:xfrm>
            <a:custGeom>
              <a:avLst/>
              <a:gdLst/>
              <a:ahLst/>
              <a:cxnLst/>
              <a:rect r="r" b="b" t="t" l="l"/>
              <a:pathLst>
                <a:path h="112683" w="245934">
                  <a:moveTo>
                    <a:pt x="0" y="0"/>
                  </a:moveTo>
                  <a:lnTo>
                    <a:pt x="245934" y="0"/>
                  </a:lnTo>
                  <a:lnTo>
                    <a:pt x="245934" y="112682"/>
                  </a:lnTo>
                  <a:lnTo>
                    <a:pt x="0" y="112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true" flipV="false" rot="0">
              <a:off x="6485483" y="0"/>
              <a:ext cx="772667" cy="536652"/>
            </a:xfrm>
            <a:custGeom>
              <a:avLst/>
              <a:gdLst/>
              <a:ahLst/>
              <a:cxnLst/>
              <a:rect r="r" b="b" t="t" l="l"/>
              <a:pathLst>
                <a:path h="536652" w="772667">
                  <a:moveTo>
                    <a:pt x="772667" y="0"/>
                  </a:moveTo>
                  <a:lnTo>
                    <a:pt x="0" y="0"/>
                  </a:lnTo>
                  <a:lnTo>
                    <a:pt x="0" y="536652"/>
                  </a:lnTo>
                  <a:lnTo>
                    <a:pt x="772667" y="536652"/>
                  </a:lnTo>
                  <a:lnTo>
                    <a:pt x="772667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6532622" y="180063"/>
              <a:ext cx="636194" cy="15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6"/>
                </a:lnSpc>
                <a:spcBef>
                  <a:spcPct val="0"/>
                </a:spcBef>
              </a:pPr>
              <a:r>
                <a:rPr lang="en-US" b="true" sz="34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Policy</a:t>
              </a:r>
              <a:r>
                <a:rPr lang="en-US" sz="34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abhängig vom Reward anpassen </a:t>
              </a:r>
            </a:p>
          </p:txBody>
        </p:sp>
        <p:sp>
          <p:nvSpPr>
            <p:cNvPr name="Freeform 48" id="48"/>
            <p:cNvSpPr/>
            <p:nvPr/>
          </p:nvSpPr>
          <p:spPr>
            <a:xfrm flipH="false" flipV="false" rot="0">
              <a:off x="5887122" y="872153"/>
              <a:ext cx="761672" cy="160644"/>
            </a:xfrm>
            <a:custGeom>
              <a:avLst/>
              <a:gdLst/>
              <a:ahLst/>
              <a:cxnLst/>
              <a:rect r="r" b="b" t="t" l="l"/>
              <a:pathLst>
                <a:path h="160644" w="761672">
                  <a:moveTo>
                    <a:pt x="0" y="0"/>
                  </a:moveTo>
                  <a:lnTo>
                    <a:pt x="761672" y="0"/>
                  </a:lnTo>
                  <a:lnTo>
                    <a:pt x="761672" y="160644"/>
                  </a:lnTo>
                  <a:lnTo>
                    <a:pt x="0" y="16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6072388" y="634946"/>
              <a:ext cx="240058" cy="191546"/>
            </a:xfrm>
            <a:custGeom>
              <a:avLst/>
              <a:gdLst/>
              <a:ahLst/>
              <a:cxnLst/>
              <a:rect r="r" b="b" t="t" l="l"/>
              <a:pathLst>
                <a:path h="191546" w="240058">
                  <a:moveTo>
                    <a:pt x="0" y="0"/>
                  </a:moveTo>
                  <a:lnTo>
                    <a:pt x="240058" y="0"/>
                  </a:lnTo>
                  <a:lnTo>
                    <a:pt x="240058" y="191546"/>
                  </a:lnTo>
                  <a:lnTo>
                    <a:pt x="0" y="1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AutoShape 50" id="50"/>
            <p:cNvSpPr/>
            <p:nvPr/>
          </p:nvSpPr>
          <p:spPr>
            <a:xfrm>
              <a:off x="6167613" y="704335"/>
              <a:ext cx="150981" cy="266506"/>
            </a:xfrm>
            <a:prstGeom prst="line">
              <a:avLst/>
            </a:prstGeom>
            <a:ln cap="flat" w="13561">
              <a:solidFill>
                <a:srgbClr val="A6A6A6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6351300" y="743316"/>
              <a:ext cx="163219" cy="212317"/>
            </a:xfrm>
            <a:custGeom>
              <a:avLst/>
              <a:gdLst/>
              <a:ahLst/>
              <a:cxnLst/>
              <a:rect r="r" b="b" t="t" l="l"/>
              <a:pathLst>
                <a:path h="212317" w="163219">
                  <a:moveTo>
                    <a:pt x="0" y="0"/>
                  </a:moveTo>
                  <a:lnTo>
                    <a:pt x="163219" y="0"/>
                  </a:lnTo>
                  <a:lnTo>
                    <a:pt x="163219" y="212317"/>
                  </a:lnTo>
                  <a:lnTo>
                    <a:pt x="0" y="21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6312446" y="722113"/>
              <a:ext cx="248728" cy="248728"/>
            </a:xfrm>
            <a:custGeom>
              <a:avLst/>
              <a:gdLst/>
              <a:ahLst/>
              <a:cxnLst/>
              <a:rect r="r" b="b" t="t" l="l"/>
              <a:pathLst>
                <a:path h="248728" w="248728">
                  <a:moveTo>
                    <a:pt x="0" y="0"/>
                  </a:moveTo>
                  <a:lnTo>
                    <a:pt x="248728" y="0"/>
                  </a:lnTo>
                  <a:lnTo>
                    <a:pt x="248728" y="248728"/>
                  </a:lnTo>
                  <a:lnTo>
                    <a:pt x="0" y="248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38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 rot="0">
              <a:off x="6189874" y="1032797"/>
              <a:ext cx="156169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State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8436249" y="1334529"/>
              <a:ext cx="193886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Action</a:t>
              </a:r>
            </a:p>
          </p:txBody>
        </p:sp>
        <p:sp>
          <p:nvSpPr>
            <p:cNvPr name="Freeform 55" id="55"/>
            <p:cNvSpPr/>
            <p:nvPr/>
          </p:nvSpPr>
          <p:spPr>
            <a:xfrm flipH="false" flipV="false" rot="0">
              <a:off x="7130670" y="521331"/>
              <a:ext cx="501565" cy="400207"/>
            </a:xfrm>
            <a:custGeom>
              <a:avLst/>
              <a:gdLst/>
              <a:ahLst/>
              <a:cxnLst/>
              <a:rect r="r" b="b" t="t" l="l"/>
              <a:pathLst>
                <a:path h="400207" w="501565">
                  <a:moveTo>
                    <a:pt x="0" y="0"/>
                  </a:moveTo>
                  <a:lnTo>
                    <a:pt x="501565" y="0"/>
                  </a:lnTo>
                  <a:lnTo>
                    <a:pt x="501565" y="400207"/>
                  </a:lnTo>
                  <a:lnTo>
                    <a:pt x="0" y="400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6871817" y="1700866"/>
              <a:ext cx="1019272" cy="214974"/>
            </a:xfrm>
            <a:custGeom>
              <a:avLst/>
              <a:gdLst/>
              <a:ahLst/>
              <a:cxnLst/>
              <a:rect r="r" b="b" t="t" l="l"/>
              <a:pathLst>
                <a:path h="214974" w="1019272">
                  <a:moveTo>
                    <a:pt x="0" y="0"/>
                  </a:moveTo>
                  <a:lnTo>
                    <a:pt x="1019271" y="0"/>
                  </a:lnTo>
                  <a:lnTo>
                    <a:pt x="1019271" y="214974"/>
                  </a:lnTo>
                  <a:lnTo>
                    <a:pt x="0" y="214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7506832" y="1539553"/>
              <a:ext cx="218420" cy="284124"/>
            </a:xfrm>
            <a:custGeom>
              <a:avLst/>
              <a:gdLst/>
              <a:ahLst/>
              <a:cxnLst/>
              <a:rect r="r" b="b" t="t" l="l"/>
              <a:pathLst>
                <a:path h="284124" w="218420">
                  <a:moveTo>
                    <a:pt x="0" y="0"/>
                  </a:moveTo>
                  <a:lnTo>
                    <a:pt x="218420" y="0"/>
                  </a:lnTo>
                  <a:lnTo>
                    <a:pt x="218420" y="284124"/>
                  </a:lnTo>
                  <a:lnTo>
                    <a:pt x="0" y="28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true" rot="5400000">
              <a:off x="7503669" y="1053812"/>
              <a:ext cx="926487" cy="261733"/>
            </a:xfrm>
            <a:custGeom>
              <a:avLst/>
              <a:gdLst/>
              <a:ahLst/>
              <a:cxnLst/>
              <a:rect r="r" b="b" t="t" l="l"/>
              <a:pathLst>
                <a:path h="261733" w="926487">
                  <a:moveTo>
                    <a:pt x="0" y="261733"/>
                  </a:moveTo>
                  <a:lnTo>
                    <a:pt x="926487" y="261733"/>
                  </a:lnTo>
                  <a:lnTo>
                    <a:pt x="926487" y="0"/>
                  </a:lnTo>
                  <a:lnTo>
                    <a:pt x="0" y="0"/>
                  </a:lnTo>
                  <a:lnTo>
                    <a:pt x="0" y="261733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9" id="59"/>
            <p:cNvSpPr txBox="true"/>
            <p:nvPr/>
          </p:nvSpPr>
          <p:spPr>
            <a:xfrm rot="0">
              <a:off x="7190533" y="1918991"/>
              <a:ext cx="381840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Environment</a:t>
              </a:r>
            </a:p>
          </p:txBody>
        </p:sp>
        <p:sp>
          <p:nvSpPr>
            <p:cNvPr name="Freeform 60" id="60"/>
            <p:cNvSpPr/>
            <p:nvPr/>
          </p:nvSpPr>
          <p:spPr>
            <a:xfrm flipH="true" flipV="false" rot="5400000">
              <a:off x="6333138" y="1053812"/>
              <a:ext cx="926487" cy="261733"/>
            </a:xfrm>
            <a:custGeom>
              <a:avLst/>
              <a:gdLst/>
              <a:ahLst/>
              <a:cxnLst/>
              <a:rect r="r" b="b" t="t" l="l"/>
              <a:pathLst>
                <a:path h="261733" w="926487">
                  <a:moveTo>
                    <a:pt x="926488" y="0"/>
                  </a:moveTo>
                  <a:lnTo>
                    <a:pt x="0" y="0"/>
                  </a:lnTo>
                  <a:lnTo>
                    <a:pt x="0" y="261733"/>
                  </a:lnTo>
                  <a:lnTo>
                    <a:pt x="926488" y="261733"/>
                  </a:lnTo>
                  <a:lnTo>
                    <a:pt x="926488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1" id="61"/>
            <p:cNvSpPr txBox="true"/>
            <p:nvPr/>
          </p:nvSpPr>
          <p:spPr>
            <a:xfrm rot="0">
              <a:off x="7284509" y="921538"/>
              <a:ext cx="193886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Agent</a:t>
              </a:r>
            </a:p>
          </p:txBody>
        </p:sp>
        <p:sp>
          <p:nvSpPr>
            <p:cNvPr name="Freeform 62" id="62"/>
            <p:cNvSpPr/>
            <p:nvPr/>
          </p:nvSpPr>
          <p:spPr>
            <a:xfrm flipH="false" flipV="false" rot="0">
              <a:off x="7506832" y="0"/>
              <a:ext cx="772667" cy="536652"/>
            </a:xfrm>
            <a:custGeom>
              <a:avLst/>
              <a:gdLst/>
              <a:ahLst/>
              <a:cxnLst/>
              <a:rect r="r" b="b" t="t" l="l"/>
              <a:pathLst>
                <a:path h="536652" w="772667">
                  <a:moveTo>
                    <a:pt x="0" y="0"/>
                  </a:moveTo>
                  <a:lnTo>
                    <a:pt x="772666" y="0"/>
                  </a:lnTo>
                  <a:lnTo>
                    <a:pt x="772666" y="536652"/>
                  </a:lnTo>
                  <a:lnTo>
                    <a:pt x="0" y="53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3" id="63"/>
            <p:cNvSpPr txBox="true"/>
            <p:nvPr/>
          </p:nvSpPr>
          <p:spPr>
            <a:xfrm rot="0">
              <a:off x="7601837" y="142622"/>
              <a:ext cx="636194" cy="232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6"/>
                </a:lnSpc>
                <a:spcBef>
                  <a:spcPct val="0"/>
                </a:spcBef>
              </a:pPr>
              <a:r>
                <a:rPr lang="en-US" sz="34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Die Policy wählt eine Action abhängig vom State </a:t>
              </a:r>
            </a:p>
          </p:txBody>
        </p:sp>
        <p:sp>
          <p:nvSpPr>
            <p:cNvPr name="Freeform 64" id="64"/>
            <p:cNvSpPr/>
            <p:nvPr/>
          </p:nvSpPr>
          <p:spPr>
            <a:xfrm flipH="false" flipV="false" rot="0">
              <a:off x="2688327" y="1469587"/>
              <a:ext cx="724147" cy="152729"/>
            </a:xfrm>
            <a:custGeom>
              <a:avLst/>
              <a:gdLst/>
              <a:ahLst/>
              <a:cxnLst/>
              <a:rect r="r" b="b" t="t" l="l"/>
              <a:pathLst>
                <a:path h="152729" w="724147">
                  <a:moveTo>
                    <a:pt x="0" y="0"/>
                  </a:moveTo>
                  <a:lnTo>
                    <a:pt x="724147" y="0"/>
                  </a:lnTo>
                  <a:lnTo>
                    <a:pt x="724147" y="152729"/>
                  </a:lnTo>
                  <a:lnTo>
                    <a:pt x="0" y="152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2750671" y="1184679"/>
              <a:ext cx="228231" cy="182109"/>
            </a:xfrm>
            <a:custGeom>
              <a:avLst/>
              <a:gdLst/>
              <a:ahLst/>
              <a:cxnLst/>
              <a:rect r="r" b="b" t="t" l="l"/>
              <a:pathLst>
                <a:path h="182109" w="228231">
                  <a:moveTo>
                    <a:pt x="0" y="0"/>
                  </a:moveTo>
                  <a:lnTo>
                    <a:pt x="228231" y="0"/>
                  </a:lnTo>
                  <a:lnTo>
                    <a:pt x="228231" y="182109"/>
                  </a:lnTo>
                  <a:lnTo>
                    <a:pt x="0" y="18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3152396" y="1336547"/>
              <a:ext cx="162955" cy="209405"/>
            </a:xfrm>
            <a:custGeom>
              <a:avLst/>
              <a:gdLst/>
              <a:ahLst/>
              <a:cxnLst/>
              <a:rect r="r" b="b" t="t" l="l"/>
              <a:pathLst>
                <a:path h="209405" w="162955">
                  <a:moveTo>
                    <a:pt x="0" y="0"/>
                  </a:moveTo>
                  <a:lnTo>
                    <a:pt x="162955" y="0"/>
                  </a:lnTo>
                  <a:lnTo>
                    <a:pt x="162955" y="209404"/>
                  </a:lnTo>
                  <a:lnTo>
                    <a:pt x="0" y="209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1726937">
              <a:off x="2939836" y="1256962"/>
              <a:ext cx="233818" cy="107131"/>
            </a:xfrm>
            <a:custGeom>
              <a:avLst/>
              <a:gdLst/>
              <a:ahLst/>
              <a:cxnLst/>
              <a:rect r="r" b="b" t="t" l="l"/>
              <a:pathLst>
                <a:path h="107131" w="233818">
                  <a:moveTo>
                    <a:pt x="0" y="0"/>
                  </a:moveTo>
                  <a:lnTo>
                    <a:pt x="233818" y="0"/>
                  </a:lnTo>
                  <a:lnTo>
                    <a:pt x="233818" y="107131"/>
                  </a:lnTo>
                  <a:lnTo>
                    <a:pt x="0" y="107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8" id="68"/>
            <p:cNvGrpSpPr/>
            <p:nvPr/>
          </p:nvGrpSpPr>
          <p:grpSpPr>
            <a:xfrm rot="0">
              <a:off x="3103526" y="1290336"/>
              <a:ext cx="69864" cy="80006"/>
              <a:chOff x="0" y="0"/>
              <a:chExt cx="1259840" cy="144272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49574" y="50800"/>
                <a:ext cx="1159650" cy="1339988"/>
              </a:xfrm>
              <a:custGeom>
                <a:avLst/>
                <a:gdLst/>
                <a:ahLst/>
                <a:cxnLst/>
                <a:rect r="r" b="b" t="t" l="l"/>
                <a:pathLst>
                  <a:path h="1339988" w="1159650">
                    <a:moveTo>
                      <a:pt x="78696" y="0"/>
                    </a:moveTo>
                    <a:cubicBezTo>
                      <a:pt x="533356" y="34290"/>
                      <a:pt x="570186" y="45720"/>
                      <a:pt x="629876" y="74930"/>
                    </a:cubicBezTo>
                    <a:cubicBezTo>
                      <a:pt x="712426" y="115570"/>
                      <a:pt x="824186" y="187960"/>
                      <a:pt x="905466" y="264160"/>
                    </a:cubicBezTo>
                    <a:cubicBezTo>
                      <a:pt x="988016" y="340360"/>
                      <a:pt x="1081996" y="467360"/>
                      <a:pt x="1118826" y="530860"/>
                    </a:cubicBezTo>
                    <a:cubicBezTo>
                      <a:pt x="1136606" y="561340"/>
                      <a:pt x="1141686" y="577850"/>
                      <a:pt x="1148036" y="604520"/>
                    </a:cubicBezTo>
                    <a:cubicBezTo>
                      <a:pt x="1154386" y="629920"/>
                      <a:pt x="1158196" y="650240"/>
                      <a:pt x="1159466" y="685800"/>
                    </a:cubicBezTo>
                    <a:cubicBezTo>
                      <a:pt x="1160736" y="748030"/>
                      <a:pt x="1155656" y="867410"/>
                      <a:pt x="1136606" y="952500"/>
                    </a:cubicBezTo>
                    <a:cubicBezTo>
                      <a:pt x="1117556" y="1033780"/>
                      <a:pt x="1081996" y="1141730"/>
                      <a:pt x="1048976" y="1183640"/>
                    </a:cubicBezTo>
                    <a:cubicBezTo>
                      <a:pt x="1032466" y="1205230"/>
                      <a:pt x="1013416" y="1215390"/>
                      <a:pt x="995636" y="1220470"/>
                    </a:cubicBezTo>
                    <a:cubicBezTo>
                      <a:pt x="981666" y="1225550"/>
                      <a:pt x="966426" y="1224280"/>
                      <a:pt x="952456" y="1220470"/>
                    </a:cubicBezTo>
                    <a:cubicBezTo>
                      <a:pt x="938486" y="1217930"/>
                      <a:pt x="924516" y="1210310"/>
                      <a:pt x="913086" y="1201420"/>
                    </a:cubicBezTo>
                    <a:cubicBezTo>
                      <a:pt x="902926" y="1191260"/>
                      <a:pt x="895306" y="1183640"/>
                      <a:pt x="887686" y="1164590"/>
                    </a:cubicBezTo>
                    <a:cubicBezTo>
                      <a:pt x="873716" y="1126490"/>
                      <a:pt x="886416" y="1012190"/>
                      <a:pt x="869906" y="962660"/>
                    </a:cubicBezTo>
                    <a:cubicBezTo>
                      <a:pt x="858476" y="930910"/>
                      <a:pt x="835616" y="916940"/>
                      <a:pt x="822916" y="890270"/>
                    </a:cubicBezTo>
                    <a:cubicBezTo>
                      <a:pt x="807676" y="859790"/>
                      <a:pt x="808946" y="819150"/>
                      <a:pt x="783546" y="789940"/>
                    </a:cubicBezTo>
                    <a:cubicBezTo>
                      <a:pt x="750526" y="753110"/>
                      <a:pt x="666706" y="739140"/>
                      <a:pt x="622256" y="701040"/>
                    </a:cubicBezTo>
                    <a:cubicBezTo>
                      <a:pt x="580346" y="664210"/>
                      <a:pt x="554946" y="600710"/>
                      <a:pt x="521926" y="570230"/>
                    </a:cubicBezTo>
                    <a:cubicBezTo>
                      <a:pt x="497796" y="547370"/>
                      <a:pt x="480016" y="539750"/>
                      <a:pt x="448266" y="523240"/>
                    </a:cubicBezTo>
                    <a:cubicBezTo>
                      <a:pt x="402546" y="500380"/>
                      <a:pt x="328886" y="481330"/>
                      <a:pt x="267926" y="452120"/>
                    </a:cubicBezTo>
                    <a:cubicBezTo>
                      <a:pt x="203156" y="421640"/>
                      <a:pt x="109176" y="375920"/>
                      <a:pt x="72346" y="340360"/>
                    </a:cubicBezTo>
                    <a:cubicBezTo>
                      <a:pt x="52026" y="321310"/>
                      <a:pt x="40596" y="306070"/>
                      <a:pt x="36786" y="285750"/>
                    </a:cubicBezTo>
                    <a:cubicBezTo>
                      <a:pt x="32976" y="266700"/>
                      <a:pt x="38056" y="238760"/>
                      <a:pt x="45676" y="222250"/>
                    </a:cubicBezTo>
                    <a:cubicBezTo>
                      <a:pt x="53296" y="208280"/>
                      <a:pt x="64726" y="198120"/>
                      <a:pt x="76156" y="190500"/>
                    </a:cubicBezTo>
                    <a:cubicBezTo>
                      <a:pt x="87586" y="182880"/>
                      <a:pt x="102826" y="176530"/>
                      <a:pt x="118066" y="176530"/>
                    </a:cubicBezTo>
                    <a:cubicBezTo>
                      <a:pt x="135846" y="175260"/>
                      <a:pt x="162516" y="177800"/>
                      <a:pt x="180296" y="193040"/>
                    </a:cubicBezTo>
                    <a:cubicBezTo>
                      <a:pt x="208236" y="218440"/>
                      <a:pt x="233636" y="299720"/>
                      <a:pt x="242526" y="342900"/>
                    </a:cubicBezTo>
                    <a:cubicBezTo>
                      <a:pt x="248876" y="372110"/>
                      <a:pt x="231096" y="403860"/>
                      <a:pt x="242526" y="421640"/>
                    </a:cubicBezTo>
                    <a:cubicBezTo>
                      <a:pt x="255226" y="438150"/>
                      <a:pt x="294596" y="434340"/>
                      <a:pt x="318726" y="445770"/>
                    </a:cubicBezTo>
                    <a:cubicBezTo>
                      <a:pt x="344126" y="457200"/>
                      <a:pt x="370796" y="473710"/>
                      <a:pt x="391116" y="492760"/>
                    </a:cubicBezTo>
                    <a:cubicBezTo>
                      <a:pt x="410166" y="511810"/>
                      <a:pt x="415246" y="534670"/>
                      <a:pt x="436836" y="560070"/>
                    </a:cubicBezTo>
                    <a:cubicBezTo>
                      <a:pt x="471126" y="600710"/>
                      <a:pt x="553676" y="665480"/>
                      <a:pt x="585426" y="708660"/>
                    </a:cubicBezTo>
                    <a:cubicBezTo>
                      <a:pt x="604476" y="735330"/>
                      <a:pt x="610826" y="750570"/>
                      <a:pt x="623526" y="779780"/>
                    </a:cubicBezTo>
                    <a:cubicBezTo>
                      <a:pt x="641306" y="821690"/>
                      <a:pt x="646386" y="886460"/>
                      <a:pt x="673056" y="937260"/>
                    </a:cubicBezTo>
                    <a:cubicBezTo>
                      <a:pt x="703536" y="994410"/>
                      <a:pt x="768306" y="1050290"/>
                      <a:pt x="801326" y="1104900"/>
                    </a:cubicBezTo>
                    <a:cubicBezTo>
                      <a:pt x="827996" y="1151890"/>
                      <a:pt x="861016" y="1202690"/>
                      <a:pt x="861016" y="1242060"/>
                    </a:cubicBezTo>
                    <a:cubicBezTo>
                      <a:pt x="861016" y="1271270"/>
                      <a:pt x="844506" y="1304290"/>
                      <a:pt x="826726" y="1320800"/>
                    </a:cubicBezTo>
                    <a:cubicBezTo>
                      <a:pt x="811486" y="1334770"/>
                      <a:pt x="789896" y="1339850"/>
                      <a:pt x="770846" y="1339850"/>
                    </a:cubicBezTo>
                    <a:cubicBezTo>
                      <a:pt x="753066" y="1341120"/>
                      <a:pt x="730206" y="1333500"/>
                      <a:pt x="714966" y="1322070"/>
                    </a:cubicBezTo>
                    <a:cubicBezTo>
                      <a:pt x="700996" y="1311910"/>
                      <a:pt x="685756" y="1294130"/>
                      <a:pt x="681946" y="1275080"/>
                    </a:cubicBezTo>
                    <a:cubicBezTo>
                      <a:pt x="676866" y="1250950"/>
                      <a:pt x="683216" y="1210310"/>
                      <a:pt x="698456" y="1189990"/>
                    </a:cubicBezTo>
                    <a:cubicBezTo>
                      <a:pt x="714966" y="1170940"/>
                      <a:pt x="753066" y="1154430"/>
                      <a:pt x="778466" y="1156970"/>
                    </a:cubicBezTo>
                    <a:cubicBezTo>
                      <a:pt x="803866" y="1159510"/>
                      <a:pt x="836886" y="1184910"/>
                      <a:pt x="849586" y="1203960"/>
                    </a:cubicBezTo>
                    <a:cubicBezTo>
                      <a:pt x="861016" y="1220470"/>
                      <a:pt x="863556" y="1243330"/>
                      <a:pt x="861016" y="1262380"/>
                    </a:cubicBezTo>
                    <a:cubicBezTo>
                      <a:pt x="858476" y="1280160"/>
                      <a:pt x="849586" y="1301750"/>
                      <a:pt x="834346" y="1314450"/>
                    </a:cubicBezTo>
                    <a:cubicBezTo>
                      <a:pt x="815296" y="1329690"/>
                      <a:pt x="774656" y="1341120"/>
                      <a:pt x="751796" y="1338580"/>
                    </a:cubicBezTo>
                    <a:cubicBezTo>
                      <a:pt x="731476" y="1336040"/>
                      <a:pt x="716236" y="1325880"/>
                      <a:pt x="700996" y="1309370"/>
                    </a:cubicBezTo>
                    <a:cubicBezTo>
                      <a:pt x="676866" y="1283970"/>
                      <a:pt x="664166" y="1228090"/>
                      <a:pt x="637496" y="1187450"/>
                    </a:cubicBezTo>
                    <a:cubicBezTo>
                      <a:pt x="607016" y="1140460"/>
                      <a:pt x="551136" y="1098550"/>
                      <a:pt x="520656" y="1043940"/>
                    </a:cubicBezTo>
                    <a:cubicBezTo>
                      <a:pt x="488906" y="985520"/>
                      <a:pt x="491446" y="900430"/>
                      <a:pt x="457156" y="844550"/>
                    </a:cubicBezTo>
                    <a:cubicBezTo>
                      <a:pt x="425406" y="789940"/>
                      <a:pt x="359366" y="750570"/>
                      <a:pt x="323806" y="708660"/>
                    </a:cubicBezTo>
                    <a:cubicBezTo>
                      <a:pt x="297136" y="676910"/>
                      <a:pt x="285706" y="635000"/>
                      <a:pt x="259036" y="618490"/>
                    </a:cubicBezTo>
                    <a:cubicBezTo>
                      <a:pt x="236176" y="603250"/>
                      <a:pt x="203156" y="612140"/>
                      <a:pt x="177756" y="603250"/>
                    </a:cubicBezTo>
                    <a:cubicBezTo>
                      <a:pt x="152356" y="594360"/>
                      <a:pt x="124416" y="582930"/>
                      <a:pt x="105366" y="566420"/>
                    </a:cubicBezTo>
                    <a:cubicBezTo>
                      <a:pt x="87586" y="548640"/>
                      <a:pt x="71076" y="529590"/>
                      <a:pt x="63456" y="501650"/>
                    </a:cubicBezTo>
                    <a:cubicBezTo>
                      <a:pt x="52026" y="461010"/>
                      <a:pt x="82506" y="373380"/>
                      <a:pt x="72346" y="340360"/>
                    </a:cubicBezTo>
                    <a:cubicBezTo>
                      <a:pt x="65996" y="323850"/>
                      <a:pt x="49486" y="321310"/>
                      <a:pt x="44406" y="307340"/>
                    </a:cubicBezTo>
                    <a:cubicBezTo>
                      <a:pt x="36786" y="289560"/>
                      <a:pt x="32976" y="261620"/>
                      <a:pt x="38056" y="242570"/>
                    </a:cubicBezTo>
                    <a:cubicBezTo>
                      <a:pt x="43136" y="223520"/>
                      <a:pt x="59646" y="200660"/>
                      <a:pt x="76156" y="190500"/>
                    </a:cubicBezTo>
                    <a:cubicBezTo>
                      <a:pt x="92666" y="179070"/>
                      <a:pt x="112986" y="172720"/>
                      <a:pt x="139656" y="176530"/>
                    </a:cubicBezTo>
                    <a:cubicBezTo>
                      <a:pt x="190456" y="184150"/>
                      <a:pt x="281896" y="256540"/>
                      <a:pt x="349206" y="288290"/>
                    </a:cubicBezTo>
                    <a:cubicBezTo>
                      <a:pt x="407626" y="314960"/>
                      <a:pt x="471126" y="332740"/>
                      <a:pt x="518116" y="354330"/>
                    </a:cubicBezTo>
                    <a:cubicBezTo>
                      <a:pt x="552406" y="369570"/>
                      <a:pt x="575266" y="375920"/>
                      <a:pt x="604476" y="400050"/>
                    </a:cubicBezTo>
                    <a:cubicBezTo>
                      <a:pt x="645116" y="433070"/>
                      <a:pt x="683216" y="510540"/>
                      <a:pt x="731476" y="549910"/>
                    </a:cubicBezTo>
                    <a:cubicBezTo>
                      <a:pt x="774656" y="585470"/>
                      <a:pt x="839426" y="601980"/>
                      <a:pt x="876256" y="629920"/>
                    </a:cubicBezTo>
                    <a:cubicBezTo>
                      <a:pt x="904196" y="650240"/>
                      <a:pt x="921976" y="662940"/>
                      <a:pt x="939756" y="690880"/>
                    </a:cubicBezTo>
                    <a:cubicBezTo>
                      <a:pt x="965156" y="732790"/>
                      <a:pt x="976586" y="819150"/>
                      <a:pt x="998176" y="864870"/>
                    </a:cubicBezTo>
                    <a:cubicBezTo>
                      <a:pt x="1014686" y="899160"/>
                      <a:pt x="1040086" y="913130"/>
                      <a:pt x="1052786" y="947420"/>
                    </a:cubicBezTo>
                    <a:cubicBezTo>
                      <a:pt x="1069296" y="996950"/>
                      <a:pt x="1070566" y="1102360"/>
                      <a:pt x="1064216" y="1141730"/>
                    </a:cubicBezTo>
                    <a:cubicBezTo>
                      <a:pt x="1061676" y="1162050"/>
                      <a:pt x="1056596" y="1172210"/>
                      <a:pt x="1048976" y="1183640"/>
                    </a:cubicBezTo>
                    <a:cubicBezTo>
                      <a:pt x="1041356" y="1195070"/>
                      <a:pt x="1028656" y="1206500"/>
                      <a:pt x="1015956" y="1212850"/>
                    </a:cubicBezTo>
                    <a:cubicBezTo>
                      <a:pt x="1004526" y="1219200"/>
                      <a:pt x="988016" y="1223010"/>
                      <a:pt x="974046" y="1223010"/>
                    </a:cubicBezTo>
                    <a:cubicBezTo>
                      <a:pt x="960076" y="1223010"/>
                      <a:pt x="944836" y="1220470"/>
                      <a:pt x="932136" y="1212850"/>
                    </a:cubicBezTo>
                    <a:cubicBezTo>
                      <a:pt x="915626" y="1203960"/>
                      <a:pt x="895306" y="1182370"/>
                      <a:pt x="887686" y="1164590"/>
                    </a:cubicBezTo>
                    <a:cubicBezTo>
                      <a:pt x="881336" y="1150620"/>
                      <a:pt x="880066" y="1141730"/>
                      <a:pt x="882606" y="1121410"/>
                    </a:cubicBezTo>
                    <a:cubicBezTo>
                      <a:pt x="887686" y="1070610"/>
                      <a:pt x="957536" y="934720"/>
                      <a:pt x="971506" y="855980"/>
                    </a:cubicBezTo>
                    <a:cubicBezTo>
                      <a:pt x="982936" y="793750"/>
                      <a:pt x="970236" y="731520"/>
                      <a:pt x="976586" y="685800"/>
                    </a:cubicBezTo>
                    <a:cubicBezTo>
                      <a:pt x="980396" y="655320"/>
                      <a:pt x="1004526" y="631190"/>
                      <a:pt x="995636" y="609600"/>
                    </a:cubicBezTo>
                    <a:cubicBezTo>
                      <a:pt x="985476" y="584200"/>
                      <a:pt x="930866" y="571500"/>
                      <a:pt x="905466" y="548640"/>
                    </a:cubicBezTo>
                    <a:cubicBezTo>
                      <a:pt x="881336" y="529590"/>
                      <a:pt x="862286" y="505460"/>
                      <a:pt x="845776" y="482600"/>
                    </a:cubicBezTo>
                    <a:cubicBezTo>
                      <a:pt x="830536" y="459740"/>
                      <a:pt x="829266" y="435610"/>
                      <a:pt x="808946" y="411480"/>
                    </a:cubicBezTo>
                    <a:cubicBezTo>
                      <a:pt x="779736" y="377190"/>
                      <a:pt x="721316" y="339090"/>
                      <a:pt x="674326" y="306070"/>
                    </a:cubicBezTo>
                    <a:cubicBezTo>
                      <a:pt x="624796" y="271780"/>
                      <a:pt x="587966" y="234950"/>
                      <a:pt x="518116" y="210820"/>
                    </a:cubicBezTo>
                    <a:cubicBezTo>
                      <a:pt x="405086" y="170180"/>
                      <a:pt x="109176" y="182880"/>
                      <a:pt x="41866" y="146050"/>
                    </a:cubicBezTo>
                    <a:cubicBezTo>
                      <a:pt x="20276" y="134620"/>
                      <a:pt x="12656" y="119380"/>
                      <a:pt x="6306" y="105410"/>
                    </a:cubicBezTo>
                    <a:cubicBezTo>
                      <a:pt x="-44" y="92710"/>
                      <a:pt x="-1314" y="81280"/>
                      <a:pt x="1226" y="68580"/>
                    </a:cubicBezTo>
                    <a:cubicBezTo>
                      <a:pt x="3766" y="52070"/>
                      <a:pt x="13926" y="30480"/>
                      <a:pt x="26626" y="19050"/>
                    </a:cubicBezTo>
                    <a:cubicBezTo>
                      <a:pt x="39326" y="7620"/>
                      <a:pt x="78696" y="0"/>
                      <a:pt x="78696" y="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Freeform 70" id="70"/>
            <p:cNvSpPr/>
            <p:nvPr/>
          </p:nvSpPr>
          <p:spPr>
            <a:xfrm flipH="false" flipV="false" rot="0">
              <a:off x="3188457" y="1251785"/>
              <a:ext cx="90834" cy="74649"/>
            </a:xfrm>
            <a:custGeom>
              <a:avLst/>
              <a:gdLst/>
              <a:ahLst/>
              <a:cxnLst/>
              <a:rect r="r" b="b" t="t" l="l"/>
              <a:pathLst>
                <a:path h="74649" w="90834">
                  <a:moveTo>
                    <a:pt x="0" y="0"/>
                  </a:moveTo>
                  <a:lnTo>
                    <a:pt x="90833" y="0"/>
                  </a:lnTo>
                  <a:lnTo>
                    <a:pt x="90833" y="74649"/>
                  </a:lnTo>
                  <a:lnTo>
                    <a:pt x="0" y="74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1" id="71"/>
            <p:cNvSpPr txBox="true"/>
            <p:nvPr/>
          </p:nvSpPr>
          <p:spPr>
            <a:xfrm rot="0">
              <a:off x="2940708" y="1624557"/>
              <a:ext cx="219385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Reward</a:t>
              </a:r>
            </a:p>
          </p:txBody>
        </p:sp>
        <p:sp>
          <p:nvSpPr>
            <p:cNvPr name="Freeform 72" id="72"/>
            <p:cNvSpPr/>
            <p:nvPr/>
          </p:nvSpPr>
          <p:spPr>
            <a:xfrm flipH="false" flipV="false" rot="0">
              <a:off x="4953561" y="1173885"/>
              <a:ext cx="761672" cy="160644"/>
            </a:xfrm>
            <a:custGeom>
              <a:avLst/>
              <a:gdLst/>
              <a:ahLst/>
              <a:cxnLst/>
              <a:rect r="r" b="b" t="t" l="l"/>
              <a:pathLst>
                <a:path h="160644" w="761672">
                  <a:moveTo>
                    <a:pt x="0" y="0"/>
                  </a:moveTo>
                  <a:lnTo>
                    <a:pt x="761672" y="0"/>
                  </a:lnTo>
                  <a:lnTo>
                    <a:pt x="761672" y="160644"/>
                  </a:lnTo>
                  <a:lnTo>
                    <a:pt x="0" y="16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5019136" y="874213"/>
              <a:ext cx="240058" cy="191546"/>
            </a:xfrm>
            <a:custGeom>
              <a:avLst/>
              <a:gdLst/>
              <a:ahLst/>
              <a:cxnLst/>
              <a:rect r="r" b="b" t="t" l="l"/>
              <a:pathLst>
                <a:path h="191546" w="240058">
                  <a:moveTo>
                    <a:pt x="0" y="0"/>
                  </a:moveTo>
                  <a:lnTo>
                    <a:pt x="240057" y="0"/>
                  </a:lnTo>
                  <a:lnTo>
                    <a:pt x="240057" y="191546"/>
                  </a:lnTo>
                  <a:lnTo>
                    <a:pt x="0" y="1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5419075" y="1053868"/>
              <a:ext cx="163219" cy="212317"/>
            </a:xfrm>
            <a:custGeom>
              <a:avLst/>
              <a:gdLst/>
              <a:ahLst/>
              <a:cxnLst/>
              <a:rect r="r" b="b" t="t" l="l"/>
              <a:pathLst>
                <a:path h="212317" w="163219">
                  <a:moveTo>
                    <a:pt x="0" y="0"/>
                  </a:moveTo>
                  <a:lnTo>
                    <a:pt x="163219" y="0"/>
                  </a:lnTo>
                  <a:lnTo>
                    <a:pt x="163219" y="212317"/>
                  </a:lnTo>
                  <a:lnTo>
                    <a:pt x="0" y="21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1726937">
              <a:off x="5218103" y="950243"/>
              <a:ext cx="245934" cy="112683"/>
            </a:xfrm>
            <a:custGeom>
              <a:avLst/>
              <a:gdLst/>
              <a:ahLst/>
              <a:cxnLst/>
              <a:rect r="r" b="b" t="t" l="l"/>
              <a:pathLst>
                <a:path h="112683" w="245934">
                  <a:moveTo>
                    <a:pt x="0" y="0"/>
                  </a:moveTo>
                  <a:lnTo>
                    <a:pt x="245934" y="0"/>
                  </a:lnTo>
                  <a:lnTo>
                    <a:pt x="245934" y="112682"/>
                  </a:lnTo>
                  <a:lnTo>
                    <a:pt x="0" y="112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true" flipV="false" rot="0">
              <a:off x="3286688" y="0"/>
              <a:ext cx="772667" cy="536652"/>
            </a:xfrm>
            <a:custGeom>
              <a:avLst/>
              <a:gdLst/>
              <a:ahLst/>
              <a:cxnLst/>
              <a:rect r="r" b="b" t="t" l="l"/>
              <a:pathLst>
                <a:path h="536652" w="772667">
                  <a:moveTo>
                    <a:pt x="772666" y="0"/>
                  </a:moveTo>
                  <a:lnTo>
                    <a:pt x="0" y="0"/>
                  </a:lnTo>
                  <a:lnTo>
                    <a:pt x="0" y="536652"/>
                  </a:lnTo>
                  <a:lnTo>
                    <a:pt x="772666" y="536652"/>
                  </a:lnTo>
                  <a:lnTo>
                    <a:pt x="772666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7" id="77"/>
            <p:cNvSpPr txBox="true"/>
            <p:nvPr/>
          </p:nvSpPr>
          <p:spPr>
            <a:xfrm rot="0">
              <a:off x="3333827" y="180063"/>
              <a:ext cx="636194" cy="15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6"/>
                </a:lnSpc>
                <a:spcBef>
                  <a:spcPct val="0"/>
                </a:spcBef>
              </a:pPr>
              <a:r>
                <a:rPr lang="en-US" b="true" sz="34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Policy</a:t>
              </a:r>
              <a:r>
                <a:rPr lang="en-US" sz="34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abhängig vom Reward anpassen </a:t>
              </a:r>
            </a:p>
          </p:txBody>
        </p:sp>
        <p:sp>
          <p:nvSpPr>
            <p:cNvPr name="Freeform 78" id="78"/>
            <p:cNvSpPr/>
            <p:nvPr/>
          </p:nvSpPr>
          <p:spPr>
            <a:xfrm flipH="false" flipV="false" rot="0">
              <a:off x="2688327" y="872153"/>
              <a:ext cx="761672" cy="160644"/>
            </a:xfrm>
            <a:custGeom>
              <a:avLst/>
              <a:gdLst/>
              <a:ahLst/>
              <a:cxnLst/>
              <a:rect r="r" b="b" t="t" l="l"/>
              <a:pathLst>
                <a:path h="160644" w="761672">
                  <a:moveTo>
                    <a:pt x="0" y="0"/>
                  </a:moveTo>
                  <a:lnTo>
                    <a:pt x="761672" y="0"/>
                  </a:lnTo>
                  <a:lnTo>
                    <a:pt x="761672" y="160644"/>
                  </a:lnTo>
                  <a:lnTo>
                    <a:pt x="0" y="16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2873593" y="634946"/>
              <a:ext cx="240058" cy="191546"/>
            </a:xfrm>
            <a:custGeom>
              <a:avLst/>
              <a:gdLst/>
              <a:ahLst/>
              <a:cxnLst/>
              <a:rect r="r" b="b" t="t" l="l"/>
              <a:pathLst>
                <a:path h="191546" w="240058">
                  <a:moveTo>
                    <a:pt x="0" y="0"/>
                  </a:moveTo>
                  <a:lnTo>
                    <a:pt x="240057" y="0"/>
                  </a:lnTo>
                  <a:lnTo>
                    <a:pt x="240057" y="191546"/>
                  </a:lnTo>
                  <a:lnTo>
                    <a:pt x="0" y="1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AutoShape 80" id="80"/>
            <p:cNvSpPr/>
            <p:nvPr/>
          </p:nvSpPr>
          <p:spPr>
            <a:xfrm>
              <a:off x="2968818" y="704335"/>
              <a:ext cx="150981" cy="266506"/>
            </a:xfrm>
            <a:prstGeom prst="line">
              <a:avLst/>
            </a:prstGeom>
            <a:ln cap="flat" w="13561">
              <a:solidFill>
                <a:srgbClr val="A6A6A6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Freeform 81" id="81"/>
            <p:cNvSpPr/>
            <p:nvPr/>
          </p:nvSpPr>
          <p:spPr>
            <a:xfrm flipH="false" flipV="false" rot="0">
              <a:off x="3152505" y="743316"/>
              <a:ext cx="163219" cy="212317"/>
            </a:xfrm>
            <a:custGeom>
              <a:avLst/>
              <a:gdLst/>
              <a:ahLst/>
              <a:cxnLst/>
              <a:rect r="r" b="b" t="t" l="l"/>
              <a:pathLst>
                <a:path h="212317" w="163219">
                  <a:moveTo>
                    <a:pt x="0" y="0"/>
                  </a:moveTo>
                  <a:lnTo>
                    <a:pt x="163219" y="0"/>
                  </a:lnTo>
                  <a:lnTo>
                    <a:pt x="163219" y="212317"/>
                  </a:lnTo>
                  <a:lnTo>
                    <a:pt x="0" y="21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3113650" y="722113"/>
              <a:ext cx="248728" cy="248728"/>
            </a:xfrm>
            <a:custGeom>
              <a:avLst/>
              <a:gdLst/>
              <a:ahLst/>
              <a:cxnLst/>
              <a:rect r="r" b="b" t="t" l="l"/>
              <a:pathLst>
                <a:path h="248728" w="248728">
                  <a:moveTo>
                    <a:pt x="0" y="0"/>
                  </a:moveTo>
                  <a:lnTo>
                    <a:pt x="248728" y="0"/>
                  </a:lnTo>
                  <a:lnTo>
                    <a:pt x="248728" y="248728"/>
                  </a:lnTo>
                  <a:lnTo>
                    <a:pt x="0" y="248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38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3" id="83"/>
            <p:cNvSpPr txBox="true"/>
            <p:nvPr/>
          </p:nvSpPr>
          <p:spPr>
            <a:xfrm rot="0">
              <a:off x="2991078" y="1032797"/>
              <a:ext cx="156169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State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5237454" y="1334529"/>
              <a:ext cx="193886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Action</a:t>
              </a:r>
            </a:p>
          </p:txBody>
        </p:sp>
        <p:sp>
          <p:nvSpPr>
            <p:cNvPr name="Freeform 85" id="85"/>
            <p:cNvSpPr/>
            <p:nvPr/>
          </p:nvSpPr>
          <p:spPr>
            <a:xfrm flipH="false" flipV="false" rot="0">
              <a:off x="3931875" y="521331"/>
              <a:ext cx="501565" cy="400207"/>
            </a:xfrm>
            <a:custGeom>
              <a:avLst/>
              <a:gdLst/>
              <a:ahLst/>
              <a:cxnLst/>
              <a:rect r="r" b="b" t="t" l="l"/>
              <a:pathLst>
                <a:path h="400207" w="501565">
                  <a:moveTo>
                    <a:pt x="0" y="0"/>
                  </a:moveTo>
                  <a:lnTo>
                    <a:pt x="501564" y="0"/>
                  </a:lnTo>
                  <a:lnTo>
                    <a:pt x="501564" y="400207"/>
                  </a:lnTo>
                  <a:lnTo>
                    <a:pt x="0" y="400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6" id="86"/>
            <p:cNvSpPr/>
            <p:nvPr/>
          </p:nvSpPr>
          <p:spPr>
            <a:xfrm flipH="false" flipV="false" rot="0">
              <a:off x="3673021" y="1700866"/>
              <a:ext cx="1019272" cy="214974"/>
            </a:xfrm>
            <a:custGeom>
              <a:avLst/>
              <a:gdLst/>
              <a:ahLst/>
              <a:cxnLst/>
              <a:rect r="r" b="b" t="t" l="l"/>
              <a:pathLst>
                <a:path h="214974" w="1019272">
                  <a:moveTo>
                    <a:pt x="0" y="0"/>
                  </a:moveTo>
                  <a:lnTo>
                    <a:pt x="1019272" y="0"/>
                  </a:lnTo>
                  <a:lnTo>
                    <a:pt x="1019272" y="214974"/>
                  </a:lnTo>
                  <a:lnTo>
                    <a:pt x="0" y="214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7" id="87"/>
            <p:cNvSpPr/>
            <p:nvPr/>
          </p:nvSpPr>
          <p:spPr>
            <a:xfrm flipH="false" flipV="false" rot="0">
              <a:off x="4308036" y="1539553"/>
              <a:ext cx="218420" cy="284124"/>
            </a:xfrm>
            <a:custGeom>
              <a:avLst/>
              <a:gdLst/>
              <a:ahLst/>
              <a:cxnLst/>
              <a:rect r="r" b="b" t="t" l="l"/>
              <a:pathLst>
                <a:path h="284124" w="218420">
                  <a:moveTo>
                    <a:pt x="0" y="0"/>
                  </a:moveTo>
                  <a:lnTo>
                    <a:pt x="218420" y="0"/>
                  </a:lnTo>
                  <a:lnTo>
                    <a:pt x="218420" y="284124"/>
                  </a:lnTo>
                  <a:lnTo>
                    <a:pt x="0" y="28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true" rot="5400000">
              <a:off x="4304873" y="1053812"/>
              <a:ext cx="926487" cy="261733"/>
            </a:xfrm>
            <a:custGeom>
              <a:avLst/>
              <a:gdLst/>
              <a:ahLst/>
              <a:cxnLst/>
              <a:rect r="r" b="b" t="t" l="l"/>
              <a:pathLst>
                <a:path h="261733" w="926487">
                  <a:moveTo>
                    <a:pt x="0" y="261733"/>
                  </a:moveTo>
                  <a:lnTo>
                    <a:pt x="926487" y="261733"/>
                  </a:lnTo>
                  <a:lnTo>
                    <a:pt x="926487" y="0"/>
                  </a:lnTo>
                  <a:lnTo>
                    <a:pt x="0" y="0"/>
                  </a:lnTo>
                  <a:lnTo>
                    <a:pt x="0" y="261733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9" id="89"/>
            <p:cNvSpPr txBox="true"/>
            <p:nvPr/>
          </p:nvSpPr>
          <p:spPr>
            <a:xfrm rot="0">
              <a:off x="3991737" y="1918991"/>
              <a:ext cx="381840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Environment</a:t>
              </a:r>
            </a:p>
          </p:txBody>
        </p:sp>
        <p:sp>
          <p:nvSpPr>
            <p:cNvPr name="Freeform 90" id="90"/>
            <p:cNvSpPr/>
            <p:nvPr/>
          </p:nvSpPr>
          <p:spPr>
            <a:xfrm flipH="true" flipV="false" rot="5400000">
              <a:off x="3134343" y="1053812"/>
              <a:ext cx="926487" cy="261733"/>
            </a:xfrm>
            <a:custGeom>
              <a:avLst/>
              <a:gdLst/>
              <a:ahLst/>
              <a:cxnLst/>
              <a:rect r="r" b="b" t="t" l="l"/>
              <a:pathLst>
                <a:path h="261733" w="926487">
                  <a:moveTo>
                    <a:pt x="926487" y="0"/>
                  </a:moveTo>
                  <a:lnTo>
                    <a:pt x="0" y="0"/>
                  </a:lnTo>
                  <a:lnTo>
                    <a:pt x="0" y="261733"/>
                  </a:lnTo>
                  <a:lnTo>
                    <a:pt x="926487" y="261733"/>
                  </a:lnTo>
                  <a:lnTo>
                    <a:pt x="926487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1" id="91"/>
            <p:cNvSpPr txBox="true"/>
            <p:nvPr/>
          </p:nvSpPr>
          <p:spPr>
            <a:xfrm rot="0">
              <a:off x="4085714" y="921538"/>
              <a:ext cx="193886" cy="71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"/>
                </a:lnSpc>
                <a:spcBef>
                  <a:spcPct val="0"/>
                </a:spcBef>
              </a:pPr>
              <a:r>
                <a:rPr lang="en-US" b="true" sz="35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Agent</a:t>
              </a:r>
            </a:p>
          </p:txBody>
        </p:sp>
        <p:sp>
          <p:nvSpPr>
            <p:cNvPr name="Freeform 92" id="92"/>
            <p:cNvSpPr/>
            <p:nvPr/>
          </p:nvSpPr>
          <p:spPr>
            <a:xfrm flipH="false" flipV="false" rot="0">
              <a:off x="4308036" y="0"/>
              <a:ext cx="772667" cy="536652"/>
            </a:xfrm>
            <a:custGeom>
              <a:avLst/>
              <a:gdLst/>
              <a:ahLst/>
              <a:cxnLst/>
              <a:rect r="r" b="b" t="t" l="l"/>
              <a:pathLst>
                <a:path h="536652" w="772667">
                  <a:moveTo>
                    <a:pt x="0" y="0"/>
                  </a:moveTo>
                  <a:lnTo>
                    <a:pt x="772667" y="0"/>
                  </a:lnTo>
                  <a:lnTo>
                    <a:pt x="772667" y="536652"/>
                  </a:lnTo>
                  <a:lnTo>
                    <a:pt x="0" y="53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3" id="93"/>
            <p:cNvSpPr txBox="true"/>
            <p:nvPr/>
          </p:nvSpPr>
          <p:spPr>
            <a:xfrm rot="0">
              <a:off x="4403041" y="142622"/>
              <a:ext cx="636194" cy="232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6"/>
                </a:lnSpc>
                <a:spcBef>
                  <a:spcPct val="0"/>
                </a:spcBef>
              </a:pPr>
              <a:r>
                <a:rPr lang="en-US" sz="34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Die Policy wählt eine Action abhängig vom State </a:t>
              </a:r>
            </a:p>
          </p:txBody>
        </p:sp>
        <p:sp>
          <p:nvSpPr>
            <p:cNvPr name="TextBox 94" id="94"/>
            <p:cNvSpPr txBox="true"/>
            <p:nvPr/>
          </p:nvSpPr>
          <p:spPr>
            <a:xfrm rot="0">
              <a:off x="0" y="688366"/>
              <a:ext cx="2281927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task start</a:t>
              </a:r>
            </a:p>
          </p:txBody>
        </p:sp>
        <p:sp>
          <p:nvSpPr>
            <p:cNvPr name="TextBox 95" id="95"/>
            <p:cNvSpPr txBox="true"/>
            <p:nvPr/>
          </p:nvSpPr>
          <p:spPr>
            <a:xfrm rot="0">
              <a:off x="12523623" y="792876"/>
              <a:ext cx="2281927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task end</a:t>
              </a:r>
            </a:p>
          </p:txBody>
        </p:sp>
      </p:grpSp>
      <p:sp>
        <p:nvSpPr>
          <p:cNvPr name="Freeform 96" id="96"/>
          <p:cNvSpPr/>
          <p:nvPr/>
        </p:nvSpPr>
        <p:spPr>
          <a:xfrm flipH="false" flipV="false" rot="0">
            <a:off x="6358446" y="2059062"/>
            <a:ext cx="5571107" cy="3960551"/>
          </a:xfrm>
          <a:custGeom>
            <a:avLst/>
            <a:gdLst/>
            <a:ahLst/>
            <a:cxnLst/>
            <a:rect r="r" b="b" t="t" l="l"/>
            <a:pathLst>
              <a:path h="3960551" w="5571107">
                <a:moveTo>
                  <a:pt x="0" y="0"/>
                </a:moveTo>
                <a:lnTo>
                  <a:pt x="5571108" y="0"/>
                </a:lnTo>
                <a:lnTo>
                  <a:pt x="5571108" y="3960551"/>
                </a:lnTo>
                <a:lnTo>
                  <a:pt x="0" y="396055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7" id="97"/>
          <p:cNvSpPr txBox="true"/>
          <p:nvPr/>
        </p:nvSpPr>
        <p:spPr>
          <a:xfrm rot="0">
            <a:off x="6862911" y="2677192"/>
            <a:ext cx="26413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Episode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6561655" y="3408968"/>
            <a:ext cx="5164690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 ep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isode is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finished sequence of interactions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forming one complete task run</a:t>
            </a:r>
          </a:p>
        </p:txBody>
      </p:sp>
      <p:sp>
        <p:nvSpPr>
          <p:cNvPr name="Freeform 99" id="99"/>
          <p:cNvSpPr/>
          <p:nvPr/>
        </p:nvSpPr>
        <p:spPr>
          <a:xfrm flipH="false" flipV="false" rot="5400000">
            <a:off x="8588792" y="1363782"/>
            <a:ext cx="1110416" cy="11104163"/>
          </a:xfrm>
          <a:custGeom>
            <a:avLst/>
            <a:gdLst/>
            <a:ahLst/>
            <a:cxnLst/>
            <a:rect r="r" b="b" t="t" l="l"/>
            <a:pathLst>
              <a:path h="11104163" w="1110416">
                <a:moveTo>
                  <a:pt x="0" y="0"/>
                </a:moveTo>
                <a:lnTo>
                  <a:pt x="1110416" y="0"/>
                </a:lnTo>
                <a:lnTo>
                  <a:pt x="1110416" y="11104163"/>
                </a:lnTo>
                <a:lnTo>
                  <a:pt x="0" y="1110416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0" id="100"/>
          <p:cNvSpPr txBox="true"/>
          <p:nvPr/>
        </p:nvSpPr>
        <p:spPr>
          <a:xfrm rot="0">
            <a:off x="1028700" y="923925"/>
            <a:ext cx="3107531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terms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2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24" tooltip="http://hpi.de/kisz"/>
              </a:rPr>
              <a:t>hpi.de/kisz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2852648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does the agent evaluate situations? |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hpi.de/kisz"/>
              </a:rPr>
              <a:t>hpi.de/kisz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102021" y="3146128"/>
            <a:ext cx="8672014" cy="5964241"/>
            <a:chOff x="0" y="0"/>
            <a:chExt cx="11562685" cy="7952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327943" y="5807627"/>
              <a:ext cx="9234743" cy="1947691"/>
            </a:xfrm>
            <a:custGeom>
              <a:avLst/>
              <a:gdLst/>
              <a:ahLst/>
              <a:cxnLst/>
              <a:rect r="r" b="b" t="t" l="l"/>
              <a:pathLst>
                <a:path h="1947691" w="9234743">
                  <a:moveTo>
                    <a:pt x="0" y="0"/>
                  </a:moveTo>
                  <a:lnTo>
                    <a:pt x="9234742" y="0"/>
                  </a:lnTo>
                  <a:lnTo>
                    <a:pt x="9234742" y="1947691"/>
                  </a:lnTo>
                  <a:lnTo>
                    <a:pt x="0" y="1947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995140" y="3881562"/>
              <a:ext cx="2413867" cy="1926064"/>
            </a:xfrm>
            <a:custGeom>
              <a:avLst/>
              <a:gdLst/>
              <a:ahLst/>
              <a:cxnLst/>
              <a:rect r="r" b="b" t="t" l="l"/>
              <a:pathLst>
                <a:path h="1926064" w="2413867">
                  <a:moveTo>
                    <a:pt x="0" y="0"/>
                  </a:moveTo>
                  <a:lnTo>
                    <a:pt x="2413867" y="0"/>
                  </a:lnTo>
                  <a:lnTo>
                    <a:pt x="2413867" y="1926065"/>
                  </a:lnTo>
                  <a:lnTo>
                    <a:pt x="0" y="1926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470137">
              <a:off x="3815734" y="5572558"/>
              <a:ext cx="2150476" cy="985309"/>
            </a:xfrm>
            <a:custGeom>
              <a:avLst/>
              <a:gdLst/>
              <a:ahLst/>
              <a:cxnLst/>
              <a:rect r="r" b="b" t="t" l="l"/>
              <a:pathLst>
                <a:path h="985309" w="2150476">
                  <a:moveTo>
                    <a:pt x="0" y="0"/>
                  </a:moveTo>
                  <a:lnTo>
                    <a:pt x="2150476" y="0"/>
                  </a:lnTo>
                  <a:lnTo>
                    <a:pt x="2150476" y="985309"/>
                  </a:lnTo>
                  <a:lnTo>
                    <a:pt x="0" y="985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-2197074">
              <a:off x="5281582" y="5395274"/>
              <a:ext cx="642556" cy="735831"/>
              <a:chOff x="0" y="0"/>
              <a:chExt cx="1259840" cy="14427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9574" y="50800"/>
                <a:ext cx="1159650" cy="1339988"/>
              </a:xfrm>
              <a:custGeom>
                <a:avLst/>
                <a:gdLst/>
                <a:ahLst/>
                <a:cxnLst/>
                <a:rect r="r" b="b" t="t" l="l"/>
                <a:pathLst>
                  <a:path h="1339988" w="1159650">
                    <a:moveTo>
                      <a:pt x="78696" y="0"/>
                    </a:moveTo>
                    <a:cubicBezTo>
                      <a:pt x="533356" y="34290"/>
                      <a:pt x="570186" y="45720"/>
                      <a:pt x="629876" y="74930"/>
                    </a:cubicBezTo>
                    <a:cubicBezTo>
                      <a:pt x="712426" y="115570"/>
                      <a:pt x="824186" y="187960"/>
                      <a:pt x="905466" y="264160"/>
                    </a:cubicBezTo>
                    <a:cubicBezTo>
                      <a:pt x="988016" y="340360"/>
                      <a:pt x="1081996" y="467360"/>
                      <a:pt x="1118826" y="530860"/>
                    </a:cubicBezTo>
                    <a:cubicBezTo>
                      <a:pt x="1136606" y="561340"/>
                      <a:pt x="1141686" y="577850"/>
                      <a:pt x="1148036" y="604520"/>
                    </a:cubicBezTo>
                    <a:cubicBezTo>
                      <a:pt x="1154386" y="629920"/>
                      <a:pt x="1158196" y="650240"/>
                      <a:pt x="1159466" y="685800"/>
                    </a:cubicBezTo>
                    <a:cubicBezTo>
                      <a:pt x="1160736" y="748030"/>
                      <a:pt x="1155656" y="867410"/>
                      <a:pt x="1136606" y="952500"/>
                    </a:cubicBezTo>
                    <a:cubicBezTo>
                      <a:pt x="1117556" y="1033780"/>
                      <a:pt x="1081996" y="1141730"/>
                      <a:pt x="1048976" y="1183640"/>
                    </a:cubicBezTo>
                    <a:cubicBezTo>
                      <a:pt x="1032466" y="1205230"/>
                      <a:pt x="1013416" y="1215390"/>
                      <a:pt x="995636" y="1220470"/>
                    </a:cubicBezTo>
                    <a:cubicBezTo>
                      <a:pt x="981666" y="1225550"/>
                      <a:pt x="966426" y="1224280"/>
                      <a:pt x="952456" y="1220470"/>
                    </a:cubicBezTo>
                    <a:cubicBezTo>
                      <a:pt x="938486" y="1217930"/>
                      <a:pt x="924516" y="1210310"/>
                      <a:pt x="913086" y="1201420"/>
                    </a:cubicBezTo>
                    <a:cubicBezTo>
                      <a:pt x="902926" y="1191260"/>
                      <a:pt x="895306" y="1183640"/>
                      <a:pt x="887686" y="1164590"/>
                    </a:cubicBezTo>
                    <a:cubicBezTo>
                      <a:pt x="873716" y="1126490"/>
                      <a:pt x="886416" y="1012190"/>
                      <a:pt x="869906" y="962660"/>
                    </a:cubicBezTo>
                    <a:cubicBezTo>
                      <a:pt x="858476" y="930910"/>
                      <a:pt x="835616" y="916940"/>
                      <a:pt x="822916" y="890270"/>
                    </a:cubicBezTo>
                    <a:cubicBezTo>
                      <a:pt x="807676" y="859790"/>
                      <a:pt x="808946" y="819150"/>
                      <a:pt x="783546" y="789940"/>
                    </a:cubicBezTo>
                    <a:cubicBezTo>
                      <a:pt x="750526" y="753110"/>
                      <a:pt x="666706" y="739140"/>
                      <a:pt x="622256" y="701040"/>
                    </a:cubicBezTo>
                    <a:cubicBezTo>
                      <a:pt x="580346" y="664210"/>
                      <a:pt x="554946" y="600710"/>
                      <a:pt x="521926" y="570230"/>
                    </a:cubicBezTo>
                    <a:cubicBezTo>
                      <a:pt x="497796" y="547370"/>
                      <a:pt x="480016" y="539750"/>
                      <a:pt x="448266" y="523240"/>
                    </a:cubicBezTo>
                    <a:cubicBezTo>
                      <a:pt x="402546" y="500380"/>
                      <a:pt x="328886" y="481330"/>
                      <a:pt x="267926" y="452120"/>
                    </a:cubicBezTo>
                    <a:cubicBezTo>
                      <a:pt x="203156" y="421640"/>
                      <a:pt x="109176" y="375920"/>
                      <a:pt x="72346" y="340360"/>
                    </a:cubicBezTo>
                    <a:cubicBezTo>
                      <a:pt x="52026" y="321310"/>
                      <a:pt x="40596" y="306070"/>
                      <a:pt x="36786" y="285750"/>
                    </a:cubicBezTo>
                    <a:cubicBezTo>
                      <a:pt x="32976" y="266700"/>
                      <a:pt x="38056" y="238760"/>
                      <a:pt x="45676" y="222250"/>
                    </a:cubicBezTo>
                    <a:cubicBezTo>
                      <a:pt x="53296" y="208280"/>
                      <a:pt x="64726" y="198120"/>
                      <a:pt x="76156" y="190500"/>
                    </a:cubicBezTo>
                    <a:cubicBezTo>
                      <a:pt x="87586" y="182880"/>
                      <a:pt x="102826" y="176530"/>
                      <a:pt x="118066" y="176530"/>
                    </a:cubicBezTo>
                    <a:cubicBezTo>
                      <a:pt x="135846" y="175260"/>
                      <a:pt x="162516" y="177800"/>
                      <a:pt x="180296" y="193040"/>
                    </a:cubicBezTo>
                    <a:cubicBezTo>
                      <a:pt x="208236" y="218440"/>
                      <a:pt x="233636" y="299720"/>
                      <a:pt x="242526" y="342900"/>
                    </a:cubicBezTo>
                    <a:cubicBezTo>
                      <a:pt x="248876" y="372110"/>
                      <a:pt x="231096" y="403860"/>
                      <a:pt x="242526" y="421640"/>
                    </a:cubicBezTo>
                    <a:cubicBezTo>
                      <a:pt x="255226" y="438150"/>
                      <a:pt x="294596" y="434340"/>
                      <a:pt x="318726" y="445770"/>
                    </a:cubicBezTo>
                    <a:cubicBezTo>
                      <a:pt x="344126" y="457200"/>
                      <a:pt x="370796" y="473710"/>
                      <a:pt x="391116" y="492760"/>
                    </a:cubicBezTo>
                    <a:cubicBezTo>
                      <a:pt x="410166" y="511810"/>
                      <a:pt x="415246" y="534670"/>
                      <a:pt x="436836" y="560070"/>
                    </a:cubicBezTo>
                    <a:cubicBezTo>
                      <a:pt x="471126" y="600710"/>
                      <a:pt x="553676" y="665480"/>
                      <a:pt x="585426" y="708660"/>
                    </a:cubicBezTo>
                    <a:cubicBezTo>
                      <a:pt x="604476" y="735330"/>
                      <a:pt x="610826" y="750570"/>
                      <a:pt x="623526" y="779780"/>
                    </a:cubicBezTo>
                    <a:cubicBezTo>
                      <a:pt x="641306" y="821690"/>
                      <a:pt x="646386" y="886460"/>
                      <a:pt x="673056" y="937260"/>
                    </a:cubicBezTo>
                    <a:cubicBezTo>
                      <a:pt x="703536" y="994410"/>
                      <a:pt x="768306" y="1050290"/>
                      <a:pt x="801326" y="1104900"/>
                    </a:cubicBezTo>
                    <a:cubicBezTo>
                      <a:pt x="827996" y="1151890"/>
                      <a:pt x="861016" y="1202690"/>
                      <a:pt x="861016" y="1242060"/>
                    </a:cubicBezTo>
                    <a:cubicBezTo>
                      <a:pt x="861016" y="1271270"/>
                      <a:pt x="844506" y="1304290"/>
                      <a:pt x="826726" y="1320800"/>
                    </a:cubicBezTo>
                    <a:cubicBezTo>
                      <a:pt x="811486" y="1334770"/>
                      <a:pt x="789896" y="1339850"/>
                      <a:pt x="770846" y="1339850"/>
                    </a:cubicBezTo>
                    <a:cubicBezTo>
                      <a:pt x="753066" y="1341120"/>
                      <a:pt x="730206" y="1333500"/>
                      <a:pt x="714966" y="1322070"/>
                    </a:cubicBezTo>
                    <a:cubicBezTo>
                      <a:pt x="700996" y="1311910"/>
                      <a:pt x="685756" y="1294130"/>
                      <a:pt x="681946" y="1275080"/>
                    </a:cubicBezTo>
                    <a:cubicBezTo>
                      <a:pt x="676866" y="1250950"/>
                      <a:pt x="683216" y="1210310"/>
                      <a:pt x="698456" y="1189990"/>
                    </a:cubicBezTo>
                    <a:cubicBezTo>
                      <a:pt x="714966" y="1170940"/>
                      <a:pt x="753066" y="1154430"/>
                      <a:pt x="778466" y="1156970"/>
                    </a:cubicBezTo>
                    <a:cubicBezTo>
                      <a:pt x="803866" y="1159510"/>
                      <a:pt x="836886" y="1184910"/>
                      <a:pt x="849586" y="1203960"/>
                    </a:cubicBezTo>
                    <a:cubicBezTo>
                      <a:pt x="861016" y="1220470"/>
                      <a:pt x="863556" y="1243330"/>
                      <a:pt x="861016" y="1262380"/>
                    </a:cubicBezTo>
                    <a:cubicBezTo>
                      <a:pt x="858476" y="1280160"/>
                      <a:pt x="849586" y="1301750"/>
                      <a:pt x="834346" y="1314450"/>
                    </a:cubicBezTo>
                    <a:cubicBezTo>
                      <a:pt x="815296" y="1329690"/>
                      <a:pt x="774656" y="1341120"/>
                      <a:pt x="751796" y="1338580"/>
                    </a:cubicBezTo>
                    <a:cubicBezTo>
                      <a:pt x="731476" y="1336040"/>
                      <a:pt x="716236" y="1325880"/>
                      <a:pt x="700996" y="1309370"/>
                    </a:cubicBezTo>
                    <a:cubicBezTo>
                      <a:pt x="676866" y="1283970"/>
                      <a:pt x="664166" y="1228090"/>
                      <a:pt x="637496" y="1187450"/>
                    </a:cubicBezTo>
                    <a:cubicBezTo>
                      <a:pt x="607016" y="1140460"/>
                      <a:pt x="551136" y="1098550"/>
                      <a:pt x="520656" y="1043940"/>
                    </a:cubicBezTo>
                    <a:cubicBezTo>
                      <a:pt x="488906" y="985520"/>
                      <a:pt x="491446" y="900430"/>
                      <a:pt x="457156" y="844550"/>
                    </a:cubicBezTo>
                    <a:cubicBezTo>
                      <a:pt x="425406" y="789940"/>
                      <a:pt x="359366" y="750570"/>
                      <a:pt x="323806" y="708660"/>
                    </a:cubicBezTo>
                    <a:cubicBezTo>
                      <a:pt x="297136" y="676910"/>
                      <a:pt x="285706" y="635000"/>
                      <a:pt x="259036" y="618490"/>
                    </a:cubicBezTo>
                    <a:cubicBezTo>
                      <a:pt x="236176" y="603250"/>
                      <a:pt x="203156" y="612140"/>
                      <a:pt x="177756" y="603250"/>
                    </a:cubicBezTo>
                    <a:cubicBezTo>
                      <a:pt x="152356" y="594360"/>
                      <a:pt x="124416" y="582930"/>
                      <a:pt x="105366" y="566420"/>
                    </a:cubicBezTo>
                    <a:cubicBezTo>
                      <a:pt x="87586" y="548640"/>
                      <a:pt x="71076" y="529590"/>
                      <a:pt x="63456" y="501650"/>
                    </a:cubicBezTo>
                    <a:cubicBezTo>
                      <a:pt x="52026" y="461010"/>
                      <a:pt x="82506" y="373380"/>
                      <a:pt x="72346" y="340360"/>
                    </a:cubicBezTo>
                    <a:cubicBezTo>
                      <a:pt x="65996" y="323850"/>
                      <a:pt x="49486" y="321310"/>
                      <a:pt x="44406" y="307340"/>
                    </a:cubicBezTo>
                    <a:cubicBezTo>
                      <a:pt x="36786" y="289560"/>
                      <a:pt x="32976" y="261620"/>
                      <a:pt x="38056" y="242570"/>
                    </a:cubicBezTo>
                    <a:cubicBezTo>
                      <a:pt x="43136" y="223520"/>
                      <a:pt x="59646" y="200660"/>
                      <a:pt x="76156" y="190500"/>
                    </a:cubicBezTo>
                    <a:cubicBezTo>
                      <a:pt x="92666" y="179070"/>
                      <a:pt x="112986" y="172720"/>
                      <a:pt x="139656" y="176530"/>
                    </a:cubicBezTo>
                    <a:cubicBezTo>
                      <a:pt x="190456" y="184150"/>
                      <a:pt x="281896" y="256540"/>
                      <a:pt x="349206" y="288290"/>
                    </a:cubicBezTo>
                    <a:cubicBezTo>
                      <a:pt x="407626" y="314960"/>
                      <a:pt x="471126" y="332740"/>
                      <a:pt x="518116" y="354330"/>
                    </a:cubicBezTo>
                    <a:cubicBezTo>
                      <a:pt x="552406" y="369570"/>
                      <a:pt x="575266" y="375920"/>
                      <a:pt x="604476" y="400050"/>
                    </a:cubicBezTo>
                    <a:cubicBezTo>
                      <a:pt x="645116" y="433070"/>
                      <a:pt x="683216" y="510540"/>
                      <a:pt x="731476" y="549910"/>
                    </a:cubicBezTo>
                    <a:cubicBezTo>
                      <a:pt x="774656" y="585470"/>
                      <a:pt x="839426" y="601980"/>
                      <a:pt x="876256" y="629920"/>
                    </a:cubicBezTo>
                    <a:cubicBezTo>
                      <a:pt x="904196" y="650240"/>
                      <a:pt x="921976" y="662940"/>
                      <a:pt x="939756" y="690880"/>
                    </a:cubicBezTo>
                    <a:cubicBezTo>
                      <a:pt x="965156" y="732790"/>
                      <a:pt x="976586" y="819150"/>
                      <a:pt x="998176" y="864870"/>
                    </a:cubicBezTo>
                    <a:cubicBezTo>
                      <a:pt x="1014686" y="899160"/>
                      <a:pt x="1040086" y="913130"/>
                      <a:pt x="1052786" y="947420"/>
                    </a:cubicBezTo>
                    <a:cubicBezTo>
                      <a:pt x="1069296" y="996950"/>
                      <a:pt x="1070566" y="1102360"/>
                      <a:pt x="1064216" y="1141730"/>
                    </a:cubicBezTo>
                    <a:cubicBezTo>
                      <a:pt x="1061676" y="1162050"/>
                      <a:pt x="1056596" y="1172210"/>
                      <a:pt x="1048976" y="1183640"/>
                    </a:cubicBezTo>
                    <a:cubicBezTo>
                      <a:pt x="1041356" y="1195070"/>
                      <a:pt x="1028656" y="1206500"/>
                      <a:pt x="1015956" y="1212850"/>
                    </a:cubicBezTo>
                    <a:cubicBezTo>
                      <a:pt x="1004526" y="1219200"/>
                      <a:pt x="988016" y="1223010"/>
                      <a:pt x="974046" y="1223010"/>
                    </a:cubicBezTo>
                    <a:cubicBezTo>
                      <a:pt x="960076" y="1223010"/>
                      <a:pt x="944836" y="1220470"/>
                      <a:pt x="932136" y="1212850"/>
                    </a:cubicBezTo>
                    <a:cubicBezTo>
                      <a:pt x="915626" y="1203960"/>
                      <a:pt x="895306" y="1182370"/>
                      <a:pt x="887686" y="1164590"/>
                    </a:cubicBezTo>
                    <a:cubicBezTo>
                      <a:pt x="881336" y="1150620"/>
                      <a:pt x="880066" y="1141730"/>
                      <a:pt x="882606" y="1121410"/>
                    </a:cubicBezTo>
                    <a:cubicBezTo>
                      <a:pt x="887686" y="1070610"/>
                      <a:pt x="957536" y="934720"/>
                      <a:pt x="971506" y="855980"/>
                    </a:cubicBezTo>
                    <a:cubicBezTo>
                      <a:pt x="982936" y="793750"/>
                      <a:pt x="970236" y="731520"/>
                      <a:pt x="976586" y="685800"/>
                    </a:cubicBezTo>
                    <a:cubicBezTo>
                      <a:pt x="980396" y="655320"/>
                      <a:pt x="1004526" y="631190"/>
                      <a:pt x="995636" y="609600"/>
                    </a:cubicBezTo>
                    <a:cubicBezTo>
                      <a:pt x="985476" y="584200"/>
                      <a:pt x="930866" y="571500"/>
                      <a:pt x="905466" y="548640"/>
                    </a:cubicBezTo>
                    <a:cubicBezTo>
                      <a:pt x="881336" y="529590"/>
                      <a:pt x="862286" y="505460"/>
                      <a:pt x="845776" y="482600"/>
                    </a:cubicBezTo>
                    <a:cubicBezTo>
                      <a:pt x="830536" y="459740"/>
                      <a:pt x="829266" y="435610"/>
                      <a:pt x="808946" y="411480"/>
                    </a:cubicBezTo>
                    <a:cubicBezTo>
                      <a:pt x="779736" y="377190"/>
                      <a:pt x="721316" y="339090"/>
                      <a:pt x="674326" y="306070"/>
                    </a:cubicBezTo>
                    <a:cubicBezTo>
                      <a:pt x="624796" y="271780"/>
                      <a:pt x="587966" y="234950"/>
                      <a:pt x="518116" y="210820"/>
                    </a:cubicBezTo>
                    <a:cubicBezTo>
                      <a:pt x="405086" y="170180"/>
                      <a:pt x="109176" y="182880"/>
                      <a:pt x="41866" y="146050"/>
                    </a:cubicBezTo>
                    <a:cubicBezTo>
                      <a:pt x="20276" y="134620"/>
                      <a:pt x="12656" y="119380"/>
                      <a:pt x="6306" y="105410"/>
                    </a:cubicBezTo>
                    <a:cubicBezTo>
                      <a:pt x="-44" y="92710"/>
                      <a:pt x="-1314" y="81280"/>
                      <a:pt x="1226" y="68580"/>
                    </a:cubicBezTo>
                    <a:cubicBezTo>
                      <a:pt x="3766" y="52070"/>
                      <a:pt x="13926" y="30480"/>
                      <a:pt x="26626" y="19050"/>
                    </a:cubicBezTo>
                    <a:cubicBezTo>
                      <a:pt x="39326" y="7620"/>
                      <a:pt x="78696" y="0"/>
                      <a:pt x="78696" y="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Freeform 11" id="11"/>
            <p:cNvSpPr/>
            <p:nvPr/>
          </p:nvSpPr>
          <p:spPr>
            <a:xfrm flipH="true" flipV="false" rot="-2120148">
              <a:off x="4870711" y="6242985"/>
              <a:ext cx="1435851" cy="1425408"/>
            </a:xfrm>
            <a:custGeom>
              <a:avLst/>
              <a:gdLst/>
              <a:ahLst/>
              <a:cxnLst/>
              <a:rect r="r" b="b" t="t" l="l"/>
              <a:pathLst>
                <a:path h="1425408" w="1435851">
                  <a:moveTo>
                    <a:pt x="1435851" y="0"/>
                  </a:moveTo>
                  <a:lnTo>
                    <a:pt x="0" y="0"/>
                  </a:lnTo>
                  <a:lnTo>
                    <a:pt x="0" y="1425408"/>
                  </a:lnTo>
                  <a:lnTo>
                    <a:pt x="1435851" y="1425408"/>
                  </a:lnTo>
                  <a:lnTo>
                    <a:pt x="1435851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074262" y="4352497"/>
              <a:ext cx="1978916" cy="2574200"/>
            </a:xfrm>
            <a:custGeom>
              <a:avLst/>
              <a:gdLst/>
              <a:ahLst/>
              <a:cxnLst/>
              <a:rect r="r" b="b" t="t" l="l"/>
              <a:pathLst>
                <a:path h="2574200" w="1978916">
                  <a:moveTo>
                    <a:pt x="0" y="0"/>
                  </a:moveTo>
                  <a:lnTo>
                    <a:pt x="1978916" y="0"/>
                  </a:lnTo>
                  <a:lnTo>
                    <a:pt x="1978916" y="2574200"/>
                  </a:lnTo>
                  <a:lnTo>
                    <a:pt x="0" y="2574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85943">
              <a:off x="6749843" y="6008013"/>
              <a:ext cx="1847367" cy="1341719"/>
            </a:xfrm>
            <a:custGeom>
              <a:avLst/>
              <a:gdLst/>
              <a:ahLst/>
              <a:cxnLst/>
              <a:rect r="r" b="b" t="t" l="l"/>
              <a:pathLst>
                <a:path h="1341719" w="1847367">
                  <a:moveTo>
                    <a:pt x="0" y="0"/>
                  </a:moveTo>
                  <a:lnTo>
                    <a:pt x="1847367" y="0"/>
                  </a:lnTo>
                  <a:lnTo>
                    <a:pt x="1847367" y="1341719"/>
                  </a:lnTo>
                  <a:lnTo>
                    <a:pt x="0" y="1341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0" y="0"/>
              <a:ext cx="5588637" cy="3881562"/>
            </a:xfrm>
            <a:custGeom>
              <a:avLst/>
              <a:gdLst/>
              <a:ahLst/>
              <a:cxnLst/>
              <a:rect r="r" b="b" t="t" l="l"/>
              <a:pathLst>
                <a:path h="3881562" w="5588637">
                  <a:moveTo>
                    <a:pt x="5588637" y="0"/>
                  </a:moveTo>
                  <a:lnTo>
                    <a:pt x="0" y="0"/>
                  </a:lnTo>
                  <a:lnTo>
                    <a:pt x="0" y="3881562"/>
                  </a:lnTo>
                  <a:lnTo>
                    <a:pt x="5588637" y="3881562"/>
                  </a:lnTo>
                  <a:lnTo>
                    <a:pt x="5588637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040994" y="694480"/>
              <a:ext cx="3506649" cy="1975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6"/>
                </a:lnSpc>
                <a:spcBef>
                  <a:spcPct val="0"/>
                </a:spcBef>
              </a:pPr>
              <a:r>
                <a:rPr lang="en-US" sz="286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How are actions chosen?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3061454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does the agent evaluate situations? ||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hpi.de/kisz"/>
              </a:rPr>
              <a:t>hpi.de/kisz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39939" y="5143500"/>
            <a:ext cx="4905144" cy="3487111"/>
            <a:chOff x="0" y="0"/>
            <a:chExt cx="6540192" cy="4649482"/>
          </a:xfrm>
        </p:grpSpPr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6540192" cy="4649482"/>
            </a:xfrm>
            <a:custGeom>
              <a:avLst/>
              <a:gdLst/>
              <a:ahLst/>
              <a:cxnLst/>
              <a:rect r="r" b="b" t="t" l="l"/>
              <a:pathLst>
                <a:path h="4649482" w="6540192">
                  <a:moveTo>
                    <a:pt x="0" y="0"/>
                  </a:moveTo>
                  <a:lnTo>
                    <a:pt x="6540192" y="0"/>
                  </a:lnTo>
                  <a:lnTo>
                    <a:pt x="6540192" y="4649482"/>
                  </a:lnTo>
                  <a:lnTo>
                    <a:pt x="0" y="4649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8628" y="1280034"/>
              <a:ext cx="6302935" cy="1715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6"/>
                </a:lnSpc>
                <a:spcBef>
                  <a:spcPct val="0"/>
                </a:spcBef>
              </a:pP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 policy chooses and ad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jus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ts actions </a:t>
              </a:r>
              <a:r>
                <a:rPr lang="en-US" b="true" sz="249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using rewards and value estimates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02021" y="3146128"/>
            <a:ext cx="8672014" cy="5964241"/>
            <a:chOff x="0" y="0"/>
            <a:chExt cx="11562685" cy="7952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327943" y="5807627"/>
              <a:ext cx="9234743" cy="1947691"/>
            </a:xfrm>
            <a:custGeom>
              <a:avLst/>
              <a:gdLst/>
              <a:ahLst/>
              <a:cxnLst/>
              <a:rect r="r" b="b" t="t" l="l"/>
              <a:pathLst>
                <a:path h="1947691" w="9234743">
                  <a:moveTo>
                    <a:pt x="0" y="0"/>
                  </a:moveTo>
                  <a:lnTo>
                    <a:pt x="9234742" y="0"/>
                  </a:lnTo>
                  <a:lnTo>
                    <a:pt x="9234742" y="1947691"/>
                  </a:lnTo>
                  <a:lnTo>
                    <a:pt x="0" y="1947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95140" y="3881562"/>
              <a:ext cx="2413867" cy="1926064"/>
            </a:xfrm>
            <a:custGeom>
              <a:avLst/>
              <a:gdLst/>
              <a:ahLst/>
              <a:cxnLst/>
              <a:rect r="r" b="b" t="t" l="l"/>
              <a:pathLst>
                <a:path h="1926064" w="2413867">
                  <a:moveTo>
                    <a:pt x="0" y="0"/>
                  </a:moveTo>
                  <a:lnTo>
                    <a:pt x="2413867" y="0"/>
                  </a:lnTo>
                  <a:lnTo>
                    <a:pt x="2413867" y="1926065"/>
                  </a:lnTo>
                  <a:lnTo>
                    <a:pt x="0" y="1926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470137">
              <a:off x="3815734" y="5572558"/>
              <a:ext cx="2150476" cy="985309"/>
            </a:xfrm>
            <a:custGeom>
              <a:avLst/>
              <a:gdLst/>
              <a:ahLst/>
              <a:cxnLst/>
              <a:rect r="r" b="b" t="t" l="l"/>
              <a:pathLst>
                <a:path h="985309" w="2150476">
                  <a:moveTo>
                    <a:pt x="0" y="0"/>
                  </a:moveTo>
                  <a:lnTo>
                    <a:pt x="2150476" y="0"/>
                  </a:lnTo>
                  <a:lnTo>
                    <a:pt x="2150476" y="985309"/>
                  </a:lnTo>
                  <a:lnTo>
                    <a:pt x="0" y="985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-2197074">
              <a:off x="5281582" y="5395274"/>
              <a:ext cx="642556" cy="735831"/>
              <a:chOff x="0" y="0"/>
              <a:chExt cx="1259840" cy="144272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9574" y="50800"/>
                <a:ext cx="1159650" cy="1339988"/>
              </a:xfrm>
              <a:custGeom>
                <a:avLst/>
                <a:gdLst/>
                <a:ahLst/>
                <a:cxnLst/>
                <a:rect r="r" b="b" t="t" l="l"/>
                <a:pathLst>
                  <a:path h="1339988" w="1159650">
                    <a:moveTo>
                      <a:pt x="78696" y="0"/>
                    </a:moveTo>
                    <a:cubicBezTo>
                      <a:pt x="533356" y="34290"/>
                      <a:pt x="570186" y="45720"/>
                      <a:pt x="629876" y="74930"/>
                    </a:cubicBezTo>
                    <a:cubicBezTo>
                      <a:pt x="712426" y="115570"/>
                      <a:pt x="824186" y="187960"/>
                      <a:pt x="905466" y="264160"/>
                    </a:cubicBezTo>
                    <a:cubicBezTo>
                      <a:pt x="988016" y="340360"/>
                      <a:pt x="1081996" y="467360"/>
                      <a:pt x="1118826" y="530860"/>
                    </a:cubicBezTo>
                    <a:cubicBezTo>
                      <a:pt x="1136606" y="561340"/>
                      <a:pt x="1141686" y="577850"/>
                      <a:pt x="1148036" y="604520"/>
                    </a:cubicBezTo>
                    <a:cubicBezTo>
                      <a:pt x="1154386" y="629920"/>
                      <a:pt x="1158196" y="650240"/>
                      <a:pt x="1159466" y="685800"/>
                    </a:cubicBezTo>
                    <a:cubicBezTo>
                      <a:pt x="1160736" y="748030"/>
                      <a:pt x="1155656" y="867410"/>
                      <a:pt x="1136606" y="952500"/>
                    </a:cubicBezTo>
                    <a:cubicBezTo>
                      <a:pt x="1117556" y="1033780"/>
                      <a:pt x="1081996" y="1141730"/>
                      <a:pt x="1048976" y="1183640"/>
                    </a:cubicBezTo>
                    <a:cubicBezTo>
                      <a:pt x="1032466" y="1205230"/>
                      <a:pt x="1013416" y="1215390"/>
                      <a:pt x="995636" y="1220470"/>
                    </a:cubicBezTo>
                    <a:cubicBezTo>
                      <a:pt x="981666" y="1225550"/>
                      <a:pt x="966426" y="1224280"/>
                      <a:pt x="952456" y="1220470"/>
                    </a:cubicBezTo>
                    <a:cubicBezTo>
                      <a:pt x="938486" y="1217930"/>
                      <a:pt x="924516" y="1210310"/>
                      <a:pt x="913086" y="1201420"/>
                    </a:cubicBezTo>
                    <a:cubicBezTo>
                      <a:pt x="902926" y="1191260"/>
                      <a:pt x="895306" y="1183640"/>
                      <a:pt x="887686" y="1164590"/>
                    </a:cubicBezTo>
                    <a:cubicBezTo>
                      <a:pt x="873716" y="1126490"/>
                      <a:pt x="886416" y="1012190"/>
                      <a:pt x="869906" y="962660"/>
                    </a:cubicBezTo>
                    <a:cubicBezTo>
                      <a:pt x="858476" y="930910"/>
                      <a:pt x="835616" y="916940"/>
                      <a:pt x="822916" y="890270"/>
                    </a:cubicBezTo>
                    <a:cubicBezTo>
                      <a:pt x="807676" y="859790"/>
                      <a:pt x="808946" y="819150"/>
                      <a:pt x="783546" y="789940"/>
                    </a:cubicBezTo>
                    <a:cubicBezTo>
                      <a:pt x="750526" y="753110"/>
                      <a:pt x="666706" y="739140"/>
                      <a:pt x="622256" y="701040"/>
                    </a:cubicBezTo>
                    <a:cubicBezTo>
                      <a:pt x="580346" y="664210"/>
                      <a:pt x="554946" y="600710"/>
                      <a:pt x="521926" y="570230"/>
                    </a:cubicBezTo>
                    <a:cubicBezTo>
                      <a:pt x="497796" y="547370"/>
                      <a:pt x="480016" y="539750"/>
                      <a:pt x="448266" y="523240"/>
                    </a:cubicBezTo>
                    <a:cubicBezTo>
                      <a:pt x="402546" y="500380"/>
                      <a:pt x="328886" y="481330"/>
                      <a:pt x="267926" y="452120"/>
                    </a:cubicBezTo>
                    <a:cubicBezTo>
                      <a:pt x="203156" y="421640"/>
                      <a:pt x="109176" y="375920"/>
                      <a:pt x="72346" y="340360"/>
                    </a:cubicBezTo>
                    <a:cubicBezTo>
                      <a:pt x="52026" y="321310"/>
                      <a:pt x="40596" y="306070"/>
                      <a:pt x="36786" y="285750"/>
                    </a:cubicBezTo>
                    <a:cubicBezTo>
                      <a:pt x="32976" y="266700"/>
                      <a:pt x="38056" y="238760"/>
                      <a:pt x="45676" y="222250"/>
                    </a:cubicBezTo>
                    <a:cubicBezTo>
                      <a:pt x="53296" y="208280"/>
                      <a:pt x="64726" y="198120"/>
                      <a:pt x="76156" y="190500"/>
                    </a:cubicBezTo>
                    <a:cubicBezTo>
                      <a:pt x="87586" y="182880"/>
                      <a:pt x="102826" y="176530"/>
                      <a:pt x="118066" y="176530"/>
                    </a:cubicBezTo>
                    <a:cubicBezTo>
                      <a:pt x="135846" y="175260"/>
                      <a:pt x="162516" y="177800"/>
                      <a:pt x="180296" y="193040"/>
                    </a:cubicBezTo>
                    <a:cubicBezTo>
                      <a:pt x="208236" y="218440"/>
                      <a:pt x="233636" y="299720"/>
                      <a:pt x="242526" y="342900"/>
                    </a:cubicBezTo>
                    <a:cubicBezTo>
                      <a:pt x="248876" y="372110"/>
                      <a:pt x="231096" y="403860"/>
                      <a:pt x="242526" y="421640"/>
                    </a:cubicBezTo>
                    <a:cubicBezTo>
                      <a:pt x="255226" y="438150"/>
                      <a:pt x="294596" y="434340"/>
                      <a:pt x="318726" y="445770"/>
                    </a:cubicBezTo>
                    <a:cubicBezTo>
                      <a:pt x="344126" y="457200"/>
                      <a:pt x="370796" y="473710"/>
                      <a:pt x="391116" y="492760"/>
                    </a:cubicBezTo>
                    <a:cubicBezTo>
                      <a:pt x="410166" y="511810"/>
                      <a:pt x="415246" y="534670"/>
                      <a:pt x="436836" y="560070"/>
                    </a:cubicBezTo>
                    <a:cubicBezTo>
                      <a:pt x="471126" y="600710"/>
                      <a:pt x="553676" y="665480"/>
                      <a:pt x="585426" y="708660"/>
                    </a:cubicBezTo>
                    <a:cubicBezTo>
                      <a:pt x="604476" y="735330"/>
                      <a:pt x="610826" y="750570"/>
                      <a:pt x="623526" y="779780"/>
                    </a:cubicBezTo>
                    <a:cubicBezTo>
                      <a:pt x="641306" y="821690"/>
                      <a:pt x="646386" y="886460"/>
                      <a:pt x="673056" y="937260"/>
                    </a:cubicBezTo>
                    <a:cubicBezTo>
                      <a:pt x="703536" y="994410"/>
                      <a:pt x="768306" y="1050290"/>
                      <a:pt x="801326" y="1104900"/>
                    </a:cubicBezTo>
                    <a:cubicBezTo>
                      <a:pt x="827996" y="1151890"/>
                      <a:pt x="861016" y="1202690"/>
                      <a:pt x="861016" y="1242060"/>
                    </a:cubicBezTo>
                    <a:cubicBezTo>
                      <a:pt x="861016" y="1271270"/>
                      <a:pt x="844506" y="1304290"/>
                      <a:pt x="826726" y="1320800"/>
                    </a:cubicBezTo>
                    <a:cubicBezTo>
                      <a:pt x="811486" y="1334770"/>
                      <a:pt x="789896" y="1339850"/>
                      <a:pt x="770846" y="1339850"/>
                    </a:cubicBezTo>
                    <a:cubicBezTo>
                      <a:pt x="753066" y="1341120"/>
                      <a:pt x="730206" y="1333500"/>
                      <a:pt x="714966" y="1322070"/>
                    </a:cubicBezTo>
                    <a:cubicBezTo>
                      <a:pt x="700996" y="1311910"/>
                      <a:pt x="685756" y="1294130"/>
                      <a:pt x="681946" y="1275080"/>
                    </a:cubicBezTo>
                    <a:cubicBezTo>
                      <a:pt x="676866" y="1250950"/>
                      <a:pt x="683216" y="1210310"/>
                      <a:pt x="698456" y="1189990"/>
                    </a:cubicBezTo>
                    <a:cubicBezTo>
                      <a:pt x="714966" y="1170940"/>
                      <a:pt x="753066" y="1154430"/>
                      <a:pt x="778466" y="1156970"/>
                    </a:cubicBezTo>
                    <a:cubicBezTo>
                      <a:pt x="803866" y="1159510"/>
                      <a:pt x="836886" y="1184910"/>
                      <a:pt x="849586" y="1203960"/>
                    </a:cubicBezTo>
                    <a:cubicBezTo>
                      <a:pt x="861016" y="1220470"/>
                      <a:pt x="863556" y="1243330"/>
                      <a:pt x="861016" y="1262380"/>
                    </a:cubicBezTo>
                    <a:cubicBezTo>
                      <a:pt x="858476" y="1280160"/>
                      <a:pt x="849586" y="1301750"/>
                      <a:pt x="834346" y="1314450"/>
                    </a:cubicBezTo>
                    <a:cubicBezTo>
                      <a:pt x="815296" y="1329690"/>
                      <a:pt x="774656" y="1341120"/>
                      <a:pt x="751796" y="1338580"/>
                    </a:cubicBezTo>
                    <a:cubicBezTo>
                      <a:pt x="731476" y="1336040"/>
                      <a:pt x="716236" y="1325880"/>
                      <a:pt x="700996" y="1309370"/>
                    </a:cubicBezTo>
                    <a:cubicBezTo>
                      <a:pt x="676866" y="1283970"/>
                      <a:pt x="664166" y="1228090"/>
                      <a:pt x="637496" y="1187450"/>
                    </a:cubicBezTo>
                    <a:cubicBezTo>
                      <a:pt x="607016" y="1140460"/>
                      <a:pt x="551136" y="1098550"/>
                      <a:pt x="520656" y="1043940"/>
                    </a:cubicBezTo>
                    <a:cubicBezTo>
                      <a:pt x="488906" y="985520"/>
                      <a:pt x="491446" y="900430"/>
                      <a:pt x="457156" y="844550"/>
                    </a:cubicBezTo>
                    <a:cubicBezTo>
                      <a:pt x="425406" y="789940"/>
                      <a:pt x="359366" y="750570"/>
                      <a:pt x="323806" y="708660"/>
                    </a:cubicBezTo>
                    <a:cubicBezTo>
                      <a:pt x="297136" y="676910"/>
                      <a:pt x="285706" y="635000"/>
                      <a:pt x="259036" y="618490"/>
                    </a:cubicBezTo>
                    <a:cubicBezTo>
                      <a:pt x="236176" y="603250"/>
                      <a:pt x="203156" y="612140"/>
                      <a:pt x="177756" y="603250"/>
                    </a:cubicBezTo>
                    <a:cubicBezTo>
                      <a:pt x="152356" y="594360"/>
                      <a:pt x="124416" y="582930"/>
                      <a:pt x="105366" y="566420"/>
                    </a:cubicBezTo>
                    <a:cubicBezTo>
                      <a:pt x="87586" y="548640"/>
                      <a:pt x="71076" y="529590"/>
                      <a:pt x="63456" y="501650"/>
                    </a:cubicBezTo>
                    <a:cubicBezTo>
                      <a:pt x="52026" y="461010"/>
                      <a:pt x="82506" y="373380"/>
                      <a:pt x="72346" y="340360"/>
                    </a:cubicBezTo>
                    <a:cubicBezTo>
                      <a:pt x="65996" y="323850"/>
                      <a:pt x="49486" y="321310"/>
                      <a:pt x="44406" y="307340"/>
                    </a:cubicBezTo>
                    <a:cubicBezTo>
                      <a:pt x="36786" y="289560"/>
                      <a:pt x="32976" y="261620"/>
                      <a:pt x="38056" y="242570"/>
                    </a:cubicBezTo>
                    <a:cubicBezTo>
                      <a:pt x="43136" y="223520"/>
                      <a:pt x="59646" y="200660"/>
                      <a:pt x="76156" y="190500"/>
                    </a:cubicBezTo>
                    <a:cubicBezTo>
                      <a:pt x="92666" y="179070"/>
                      <a:pt x="112986" y="172720"/>
                      <a:pt x="139656" y="176530"/>
                    </a:cubicBezTo>
                    <a:cubicBezTo>
                      <a:pt x="190456" y="184150"/>
                      <a:pt x="281896" y="256540"/>
                      <a:pt x="349206" y="288290"/>
                    </a:cubicBezTo>
                    <a:cubicBezTo>
                      <a:pt x="407626" y="314960"/>
                      <a:pt x="471126" y="332740"/>
                      <a:pt x="518116" y="354330"/>
                    </a:cubicBezTo>
                    <a:cubicBezTo>
                      <a:pt x="552406" y="369570"/>
                      <a:pt x="575266" y="375920"/>
                      <a:pt x="604476" y="400050"/>
                    </a:cubicBezTo>
                    <a:cubicBezTo>
                      <a:pt x="645116" y="433070"/>
                      <a:pt x="683216" y="510540"/>
                      <a:pt x="731476" y="549910"/>
                    </a:cubicBezTo>
                    <a:cubicBezTo>
                      <a:pt x="774656" y="585470"/>
                      <a:pt x="839426" y="601980"/>
                      <a:pt x="876256" y="629920"/>
                    </a:cubicBezTo>
                    <a:cubicBezTo>
                      <a:pt x="904196" y="650240"/>
                      <a:pt x="921976" y="662940"/>
                      <a:pt x="939756" y="690880"/>
                    </a:cubicBezTo>
                    <a:cubicBezTo>
                      <a:pt x="965156" y="732790"/>
                      <a:pt x="976586" y="819150"/>
                      <a:pt x="998176" y="864870"/>
                    </a:cubicBezTo>
                    <a:cubicBezTo>
                      <a:pt x="1014686" y="899160"/>
                      <a:pt x="1040086" y="913130"/>
                      <a:pt x="1052786" y="947420"/>
                    </a:cubicBezTo>
                    <a:cubicBezTo>
                      <a:pt x="1069296" y="996950"/>
                      <a:pt x="1070566" y="1102360"/>
                      <a:pt x="1064216" y="1141730"/>
                    </a:cubicBezTo>
                    <a:cubicBezTo>
                      <a:pt x="1061676" y="1162050"/>
                      <a:pt x="1056596" y="1172210"/>
                      <a:pt x="1048976" y="1183640"/>
                    </a:cubicBezTo>
                    <a:cubicBezTo>
                      <a:pt x="1041356" y="1195070"/>
                      <a:pt x="1028656" y="1206500"/>
                      <a:pt x="1015956" y="1212850"/>
                    </a:cubicBezTo>
                    <a:cubicBezTo>
                      <a:pt x="1004526" y="1219200"/>
                      <a:pt x="988016" y="1223010"/>
                      <a:pt x="974046" y="1223010"/>
                    </a:cubicBezTo>
                    <a:cubicBezTo>
                      <a:pt x="960076" y="1223010"/>
                      <a:pt x="944836" y="1220470"/>
                      <a:pt x="932136" y="1212850"/>
                    </a:cubicBezTo>
                    <a:cubicBezTo>
                      <a:pt x="915626" y="1203960"/>
                      <a:pt x="895306" y="1182370"/>
                      <a:pt x="887686" y="1164590"/>
                    </a:cubicBezTo>
                    <a:cubicBezTo>
                      <a:pt x="881336" y="1150620"/>
                      <a:pt x="880066" y="1141730"/>
                      <a:pt x="882606" y="1121410"/>
                    </a:cubicBezTo>
                    <a:cubicBezTo>
                      <a:pt x="887686" y="1070610"/>
                      <a:pt x="957536" y="934720"/>
                      <a:pt x="971506" y="855980"/>
                    </a:cubicBezTo>
                    <a:cubicBezTo>
                      <a:pt x="982936" y="793750"/>
                      <a:pt x="970236" y="731520"/>
                      <a:pt x="976586" y="685800"/>
                    </a:cubicBezTo>
                    <a:cubicBezTo>
                      <a:pt x="980396" y="655320"/>
                      <a:pt x="1004526" y="631190"/>
                      <a:pt x="995636" y="609600"/>
                    </a:cubicBezTo>
                    <a:cubicBezTo>
                      <a:pt x="985476" y="584200"/>
                      <a:pt x="930866" y="571500"/>
                      <a:pt x="905466" y="548640"/>
                    </a:cubicBezTo>
                    <a:cubicBezTo>
                      <a:pt x="881336" y="529590"/>
                      <a:pt x="862286" y="505460"/>
                      <a:pt x="845776" y="482600"/>
                    </a:cubicBezTo>
                    <a:cubicBezTo>
                      <a:pt x="830536" y="459740"/>
                      <a:pt x="829266" y="435610"/>
                      <a:pt x="808946" y="411480"/>
                    </a:cubicBezTo>
                    <a:cubicBezTo>
                      <a:pt x="779736" y="377190"/>
                      <a:pt x="721316" y="339090"/>
                      <a:pt x="674326" y="306070"/>
                    </a:cubicBezTo>
                    <a:cubicBezTo>
                      <a:pt x="624796" y="271780"/>
                      <a:pt x="587966" y="234950"/>
                      <a:pt x="518116" y="210820"/>
                    </a:cubicBezTo>
                    <a:cubicBezTo>
                      <a:pt x="405086" y="170180"/>
                      <a:pt x="109176" y="182880"/>
                      <a:pt x="41866" y="146050"/>
                    </a:cubicBezTo>
                    <a:cubicBezTo>
                      <a:pt x="20276" y="134620"/>
                      <a:pt x="12656" y="119380"/>
                      <a:pt x="6306" y="105410"/>
                    </a:cubicBezTo>
                    <a:cubicBezTo>
                      <a:pt x="-44" y="92710"/>
                      <a:pt x="-1314" y="81280"/>
                      <a:pt x="1226" y="68580"/>
                    </a:cubicBezTo>
                    <a:cubicBezTo>
                      <a:pt x="3766" y="52070"/>
                      <a:pt x="13926" y="30480"/>
                      <a:pt x="26626" y="19050"/>
                    </a:cubicBezTo>
                    <a:cubicBezTo>
                      <a:pt x="39326" y="7620"/>
                      <a:pt x="78696" y="0"/>
                      <a:pt x="78696" y="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Freeform 14" id="14"/>
            <p:cNvSpPr/>
            <p:nvPr/>
          </p:nvSpPr>
          <p:spPr>
            <a:xfrm flipH="true" flipV="false" rot="-2120148">
              <a:off x="4870711" y="6242985"/>
              <a:ext cx="1435851" cy="1425408"/>
            </a:xfrm>
            <a:custGeom>
              <a:avLst/>
              <a:gdLst/>
              <a:ahLst/>
              <a:cxnLst/>
              <a:rect r="r" b="b" t="t" l="l"/>
              <a:pathLst>
                <a:path h="1425408" w="1435851">
                  <a:moveTo>
                    <a:pt x="1435851" y="0"/>
                  </a:moveTo>
                  <a:lnTo>
                    <a:pt x="0" y="0"/>
                  </a:lnTo>
                  <a:lnTo>
                    <a:pt x="0" y="1425408"/>
                  </a:lnTo>
                  <a:lnTo>
                    <a:pt x="1435851" y="1425408"/>
                  </a:lnTo>
                  <a:lnTo>
                    <a:pt x="1435851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074262" y="4352497"/>
              <a:ext cx="1978916" cy="2574200"/>
            </a:xfrm>
            <a:custGeom>
              <a:avLst/>
              <a:gdLst/>
              <a:ahLst/>
              <a:cxnLst/>
              <a:rect r="r" b="b" t="t" l="l"/>
              <a:pathLst>
                <a:path h="2574200" w="1978916">
                  <a:moveTo>
                    <a:pt x="0" y="0"/>
                  </a:moveTo>
                  <a:lnTo>
                    <a:pt x="1978916" y="0"/>
                  </a:lnTo>
                  <a:lnTo>
                    <a:pt x="1978916" y="2574200"/>
                  </a:lnTo>
                  <a:lnTo>
                    <a:pt x="0" y="2574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85943">
              <a:off x="6749843" y="6008013"/>
              <a:ext cx="1847367" cy="1341719"/>
            </a:xfrm>
            <a:custGeom>
              <a:avLst/>
              <a:gdLst/>
              <a:ahLst/>
              <a:cxnLst/>
              <a:rect r="r" b="b" t="t" l="l"/>
              <a:pathLst>
                <a:path h="1341719" w="1847367">
                  <a:moveTo>
                    <a:pt x="0" y="0"/>
                  </a:moveTo>
                  <a:lnTo>
                    <a:pt x="1847367" y="0"/>
                  </a:lnTo>
                  <a:lnTo>
                    <a:pt x="1847367" y="1341719"/>
                  </a:lnTo>
                  <a:lnTo>
                    <a:pt x="0" y="1341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0" y="0"/>
              <a:ext cx="5588637" cy="3881562"/>
            </a:xfrm>
            <a:custGeom>
              <a:avLst/>
              <a:gdLst/>
              <a:ahLst/>
              <a:cxnLst/>
              <a:rect r="r" b="b" t="t" l="l"/>
              <a:pathLst>
                <a:path h="3881562" w="5588637">
                  <a:moveTo>
                    <a:pt x="5588637" y="0"/>
                  </a:moveTo>
                  <a:lnTo>
                    <a:pt x="0" y="0"/>
                  </a:lnTo>
                  <a:lnTo>
                    <a:pt x="0" y="3881562"/>
                  </a:lnTo>
                  <a:lnTo>
                    <a:pt x="5588637" y="3881562"/>
                  </a:lnTo>
                  <a:lnTo>
                    <a:pt x="5588637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040994" y="694480"/>
              <a:ext cx="3506649" cy="1975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6"/>
                </a:lnSpc>
                <a:spcBef>
                  <a:spcPct val="0"/>
                </a:spcBef>
              </a:pPr>
              <a:r>
                <a:rPr lang="en-US" sz="286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How are actions chosen?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42087" y="2064883"/>
            <a:ext cx="11203827" cy="7708951"/>
            <a:chOff x="0" y="0"/>
            <a:chExt cx="2950802" cy="2030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50802" cy="2030341"/>
            </a:xfrm>
            <a:custGeom>
              <a:avLst/>
              <a:gdLst/>
              <a:ahLst/>
              <a:cxnLst/>
              <a:rect r="r" b="b" t="t" l="l"/>
              <a:pathLst>
                <a:path h="2030341" w="2950802">
                  <a:moveTo>
                    <a:pt x="35241" y="0"/>
                  </a:moveTo>
                  <a:lnTo>
                    <a:pt x="2915561" y="0"/>
                  </a:lnTo>
                  <a:cubicBezTo>
                    <a:pt x="2935024" y="0"/>
                    <a:pt x="2950802" y="15778"/>
                    <a:pt x="2950802" y="35241"/>
                  </a:cubicBezTo>
                  <a:lnTo>
                    <a:pt x="2950802" y="1995100"/>
                  </a:lnTo>
                  <a:cubicBezTo>
                    <a:pt x="2950802" y="2004446"/>
                    <a:pt x="2947089" y="2013410"/>
                    <a:pt x="2940480" y="2020019"/>
                  </a:cubicBezTo>
                  <a:cubicBezTo>
                    <a:pt x="2933871" y="2026628"/>
                    <a:pt x="2924908" y="2030341"/>
                    <a:pt x="2915561" y="2030341"/>
                  </a:cubicBezTo>
                  <a:lnTo>
                    <a:pt x="35241" y="2030341"/>
                  </a:lnTo>
                  <a:cubicBezTo>
                    <a:pt x="15778" y="2030341"/>
                    <a:pt x="0" y="2014563"/>
                    <a:pt x="0" y="1995100"/>
                  </a:cubicBezTo>
                  <a:lnTo>
                    <a:pt x="0" y="35241"/>
                  </a:lnTo>
                  <a:cubicBezTo>
                    <a:pt x="0" y="15778"/>
                    <a:pt x="15778" y="0"/>
                    <a:pt x="35241" y="0"/>
                  </a:cubicBezTo>
                  <a:close/>
                </a:path>
              </a:pathLst>
            </a:custGeom>
            <a:solidFill>
              <a:srgbClr val="AFB7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950802" cy="2077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96852" y="3294359"/>
            <a:ext cx="4676361" cy="5804337"/>
            <a:chOff x="0" y="0"/>
            <a:chExt cx="1231634" cy="15287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1634" cy="1528714"/>
            </a:xfrm>
            <a:custGeom>
              <a:avLst/>
              <a:gdLst/>
              <a:ahLst/>
              <a:cxnLst/>
              <a:rect r="r" b="b" t="t" l="l"/>
              <a:pathLst>
                <a:path h="1528714" w="1231634">
                  <a:moveTo>
                    <a:pt x="84433" y="0"/>
                  </a:moveTo>
                  <a:lnTo>
                    <a:pt x="1147201" y="0"/>
                  </a:lnTo>
                  <a:cubicBezTo>
                    <a:pt x="1193832" y="0"/>
                    <a:pt x="1231634" y="37802"/>
                    <a:pt x="1231634" y="84433"/>
                  </a:cubicBezTo>
                  <a:lnTo>
                    <a:pt x="1231634" y="1444281"/>
                  </a:lnTo>
                  <a:cubicBezTo>
                    <a:pt x="1231634" y="1490912"/>
                    <a:pt x="1193832" y="1528714"/>
                    <a:pt x="1147201" y="1528714"/>
                  </a:cubicBezTo>
                  <a:lnTo>
                    <a:pt x="84433" y="1528714"/>
                  </a:lnTo>
                  <a:cubicBezTo>
                    <a:pt x="37802" y="1528714"/>
                    <a:pt x="0" y="1490912"/>
                    <a:pt x="0" y="1444281"/>
                  </a:cubicBezTo>
                  <a:lnTo>
                    <a:pt x="0" y="84433"/>
                  </a:lnTo>
                  <a:cubicBezTo>
                    <a:pt x="0" y="37802"/>
                    <a:pt x="37802" y="0"/>
                    <a:pt x="84433" y="0"/>
                  </a:cubicBezTo>
                  <a:close/>
                </a:path>
              </a:pathLst>
            </a:custGeom>
            <a:solidFill>
              <a:srgbClr val="EDCBF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31634" cy="1576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19206" y="3294359"/>
            <a:ext cx="4676361" cy="5804337"/>
            <a:chOff x="0" y="0"/>
            <a:chExt cx="1231634" cy="15287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1634" cy="1528714"/>
            </a:xfrm>
            <a:custGeom>
              <a:avLst/>
              <a:gdLst/>
              <a:ahLst/>
              <a:cxnLst/>
              <a:rect r="r" b="b" t="t" l="l"/>
              <a:pathLst>
                <a:path h="1528714" w="1231634">
                  <a:moveTo>
                    <a:pt x="84433" y="0"/>
                  </a:moveTo>
                  <a:lnTo>
                    <a:pt x="1147201" y="0"/>
                  </a:lnTo>
                  <a:cubicBezTo>
                    <a:pt x="1193832" y="0"/>
                    <a:pt x="1231634" y="37802"/>
                    <a:pt x="1231634" y="84433"/>
                  </a:cubicBezTo>
                  <a:lnTo>
                    <a:pt x="1231634" y="1444281"/>
                  </a:lnTo>
                  <a:cubicBezTo>
                    <a:pt x="1231634" y="1490912"/>
                    <a:pt x="1193832" y="1528714"/>
                    <a:pt x="1147201" y="1528714"/>
                  </a:cubicBezTo>
                  <a:lnTo>
                    <a:pt x="84433" y="1528714"/>
                  </a:lnTo>
                  <a:cubicBezTo>
                    <a:pt x="37802" y="1528714"/>
                    <a:pt x="0" y="1490912"/>
                    <a:pt x="0" y="1444281"/>
                  </a:cubicBezTo>
                  <a:lnTo>
                    <a:pt x="0" y="84433"/>
                  </a:lnTo>
                  <a:cubicBezTo>
                    <a:pt x="0" y="37802"/>
                    <a:pt x="37802" y="0"/>
                    <a:pt x="84433" y="0"/>
                  </a:cubicBezTo>
                  <a:close/>
                </a:path>
              </a:pathLst>
            </a:custGeom>
            <a:solidFill>
              <a:srgbClr val="EDCBF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31634" cy="1576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64978" y="4016507"/>
            <a:ext cx="4140110" cy="2253987"/>
            <a:chOff x="0" y="0"/>
            <a:chExt cx="1090399" cy="5936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0399" cy="593643"/>
            </a:xfrm>
            <a:custGeom>
              <a:avLst/>
              <a:gdLst/>
              <a:ahLst/>
              <a:cxnLst/>
              <a:rect r="r" b="b" t="t" l="l"/>
              <a:pathLst>
                <a:path h="593643" w="1090399">
                  <a:moveTo>
                    <a:pt x="95369" y="0"/>
                  </a:moveTo>
                  <a:lnTo>
                    <a:pt x="995030" y="0"/>
                  </a:lnTo>
                  <a:cubicBezTo>
                    <a:pt x="1047701" y="0"/>
                    <a:pt x="1090399" y="42698"/>
                    <a:pt x="1090399" y="95369"/>
                  </a:cubicBezTo>
                  <a:lnTo>
                    <a:pt x="1090399" y="498274"/>
                  </a:lnTo>
                  <a:cubicBezTo>
                    <a:pt x="1090399" y="523567"/>
                    <a:pt x="1080352" y="547825"/>
                    <a:pt x="1062466" y="565710"/>
                  </a:cubicBezTo>
                  <a:cubicBezTo>
                    <a:pt x="1044581" y="583595"/>
                    <a:pt x="1020324" y="593643"/>
                    <a:pt x="995030" y="593643"/>
                  </a:cubicBezTo>
                  <a:lnTo>
                    <a:pt x="95369" y="593643"/>
                  </a:lnTo>
                  <a:cubicBezTo>
                    <a:pt x="70076" y="593643"/>
                    <a:pt x="45818" y="583595"/>
                    <a:pt x="27933" y="565710"/>
                  </a:cubicBezTo>
                  <a:cubicBezTo>
                    <a:pt x="10048" y="547825"/>
                    <a:pt x="0" y="523567"/>
                    <a:pt x="0" y="498274"/>
                  </a:cubicBezTo>
                  <a:lnTo>
                    <a:pt x="0" y="95369"/>
                  </a:lnTo>
                  <a:cubicBezTo>
                    <a:pt x="0" y="70076"/>
                    <a:pt x="10048" y="45818"/>
                    <a:pt x="27933" y="27933"/>
                  </a:cubicBezTo>
                  <a:cubicBezTo>
                    <a:pt x="45818" y="10048"/>
                    <a:pt x="70076" y="0"/>
                    <a:pt x="95369" y="0"/>
                  </a:cubicBezTo>
                  <a:close/>
                </a:path>
              </a:pathLst>
            </a:custGeom>
            <a:solidFill>
              <a:srgbClr val="E2C4C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90399" cy="641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564978" y="6508618"/>
            <a:ext cx="4140110" cy="2253987"/>
            <a:chOff x="0" y="0"/>
            <a:chExt cx="1090399" cy="5936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90399" cy="593643"/>
            </a:xfrm>
            <a:custGeom>
              <a:avLst/>
              <a:gdLst/>
              <a:ahLst/>
              <a:cxnLst/>
              <a:rect r="r" b="b" t="t" l="l"/>
              <a:pathLst>
                <a:path h="593643" w="1090399">
                  <a:moveTo>
                    <a:pt x="95369" y="0"/>
                  </a:moveTo>
                  <a:lnTo>
                    <a:pt x="995030" y="0"/>
                  </a:lnTo>
                  <a:cubicBezTo>
                    <a:pt x="1047701" y="0"/>
                    <a:pt x="1090399" y="42698"/>
                    <a:pt x="1090399" y="95369"/>
                  </a:cubicBezTo>
                  <a:lnTo>
                    <a:pt x="1090399" y="498274"/>
                  </a:lnTo>
                  <a:cubicBezTo>
                    <a:pt x="1090399" y="523567"/>
                    <a:pt x="1080352" y="547825"/>
                    <a:pt x="1062466" y="565710"/>
                  </a:cubicBezTo>
                  <a:cubicBezTo>
                    <a:pt x="1044581" y="583595"/>
                    <a:pt x="1020324" y="593643"/>
                    <a:pt x="995030" y="593643"/>
                  </a:cubicBezTo>
                  <a:lnTo>
                    <a:pt x="95369" y="593643"/>
                  </a:lnTo>
                  <a:cubicBezTo>
                    <a:pt x="70076" y="593643"/>
                    <a:pt x="45818" y="583595"/>
                    <a:pt x="27933" y="565710"/>
                  </a:cubicBezTo>
                  <a:cubicBezTo>
                    <a:pt x="10048" y="547825"/>
                    <a:pt x="0" y="523567"/>
                    <a:pt x="0" y="498274"/>
                  </a:cubicBezTo>
                  <a:lnTo>
                    <a:pt x="0" y="95369"/>
                  </a:lnTo>
                  <a:cubicBezTo>
                    <a:pt x="0" y="70076"/>
                    <a:pt x="10048" y="45818"/>
                    <a:pt x="27933" y="27933"/>
                  </a:cubicBezTo>
                  <a:cubicBezTo>
                    <a:pt x="45818" y="10048"/>
                    <a:pt x="70076" y="0"/>
                    <a:pt x="95369" y="0"/>
                  </a:cubicBezTo>
                  <a:close/>
                </a:path>
              </a:pathLst>
            </a:custGeom>
            <a:solidFill>
              <a:srgbClr val="FFC2C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90399" cy="641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839559" y="5069468"/>
            <a:ext cx="1843706" cy="2593448"/>
          </a:xfrm>
          <a:custGeom>
            <a:avLst/>
            <a:gdLst/>
            <a:ahLst/>
            <a:cxnLst/>
            <a:rect r="r" b="b" t="t" l="l"/>
            <a:pathLst>
              <a:path h="2593448" w="1843706">
                <a:moveTo>
                  <a:pt x="0" y="0"/>
                </a:moveTo>
                <a:lnTo>
                  <a:pt x="1843705" y="0"/>
                </a:lnTo>
                <a:lnTo>
                  <a:pt x="1843705" y="2593448"/>
                </a:lnTo>
                <a:lnTo>
                  <a:pt x="0" y="259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23925"/>
            <a:ext cx="3092946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5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6" tooltip="http://hpi.de/kisz"/>
              </a:rPr>
              <a:t>hpi.de/kisz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92715" y="2495360"/>
            <a:ext cx="27025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RL Algorithms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61412" y="3350433"/>
            <a:ext cx="174724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Model-Free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47960" y="3350433"/>
            <a:ext cx="201885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Model-Based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28774" y="4125132"/>
            <a:ext cx="990600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Value-Based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86743" y="6613393"/>
            <a:ext cx="1274661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Policy-Based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24081" y="5902642"/>
            <a:ext cx="1274661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Actor-Critic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620913" y="4016507"/>
            <a:ext cx="4140110" cy="2253987"/>
            <a:chOff x="0" y="0"/>
            <a:chExt cx="1090399" cy="59364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90399" cy="593643"/>
            </a:xfrm>
            <a:custGeom>
              <a:avLst/>
              <a:gdLst/>
              <a:ahLst/>
              <a:cxnLst/>
              <a:rect r="r" b="b" t="t" l="l"/>
              <a:pathLst>
                <a:path h="593643" w="1090399">
                  <a:moveTo>
                    <a:pt x="95369" y="0"/>
                  </a:moveTo>
                  <a:lnTo>
                    <a:pt x="995030" y="0"/>
                  </a:lnTo>
                  <a:cubicBezTo>
                    <a:pt x="1047701" y="0"/>
                    <a:pt x="1090399" y="42698"/>
                    <a:pt x="1090399" y="95369"/>
                  </a:cubicBezTo>
                  <a:lnTo>
                    <a:pt x="1090399" y="498274"/>
                  </a:lnTo>
                  <a:cubicBezTo>
                    <a:pt x="1090399" y="523567"/>
                    <a:pt x="1080352" y="547825"/>
                    <a:pt x="1062466" y="565710"/>
                  </a:cubicBezTo>
                  <a:cubicBezTo>
                    <a:pt x="1044581" y="583595"/>
                    <a:pt x="1020324" y="593643"/>
                    <a:pt x="995030" y="593643"/>
                  </a:cubicBezTo>
                  <a:lnTo>
                    <a:pt x="95369" y="593643"/>
                  </a:lnTo>
                  <a:cubicBezTo>
                    <a:pt x="70076" y="593643"/>
                    <a:pt x="45818" y="583595"/>
                    <a:pt x="27933" y="565710"/>
                  </a:cubicBezTo>
                  <a:cubicBezTo>
                    <a:pt x="10048" y="547825"/>
                    <a:pt x="0" y="523567"/>
                    <a:pt x="0" y="498274"/>
                  </a:cubicBezTo>
                  <a:lnTo>
                    <a:pt x="0" y="95369"/>
                  </a:lnTo>
                  <a:cubicBezTo>
                    <a:pt x="0" y="70076"/>
                    <a:pt x="10048" y="45818"/>
                    <a:pt x="27933" y="27933"/>
                  </a:cubicBezTo>
                  <a:cubicBezTo>
                    <a:pt x="45818" y="10048"/>
                    <a:pt x="70076" y="0"/>
                    <a:pt x="95369" y="0"/>
                  </a:cubicBezTo>
                  <a:close/>
                </a:path>
              </a:pathLst>
            </a:custGeom>
            <a:solidFill>
              <a:srgbClr val="EAF4F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090399" cy="641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620913" y="6508618"/>
            <a:ext cx="4140110" cy="2253987"/>
            <a:chOff x="0" y="0"/>
            <a:chExt cx="1090399" cy="59364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90399" cy="593643"/>
            </a:xfrm>
            <a:custGeom>
              <a:avLst/>
              <a:gdLst/>
              <a:ahLst/>
              <a:cxnLst/>
              <a:rect r="r" b="b" t="t" l="l"/>
              <a:pathLst>
                <a:path h="593643" w="1090399">
                  <a:moveTo>
                    <a:pt x="95369" y="0"/>
                  </a:moveTo>
                  <a:lnTo>
                    <a:pt x="995030" y="0"/>
                  </a:lnTo>
                  <a:cubicBezTo>
                    <a:pt x="1047701" y="0"/>
                    <a:pt x="1090399" y="42698"/>
                    <a:pt x="1090399" y="95369"/>
                  </a:cubicBezTo>
                  <a:lnTo>
                    <a:pt x="1090399" y="498274"/>
                  </a:lnTo>
                  <a:cubicBezTo>
                    <a:pt x="1090399" y="523567"/>
                    <a:pt x="1080352" y="547825"/>
                    <a:pt x="1062466" y="565710"/>
                  </a:cubicBezTo>
                  <a:cubicBezTo>
                    <a:pt x="1044581" y="583595"/>
                    <a:pt x="1020324" y="593643"/>
                    <a:pt x="995030" y="593643"/>
                  </a:cubicBezTo>
                  <a:lnTo>
                    <a:pt x="95369" y="593643"/>
                  </a:lnTo>
                  <a:cubicBezTo>
                    <a:pt x="70076" y="593643"/>
                    <a:pt x="45818" y="583595"/>
                    <a:pt x="27933" y="565710"/>
                  </a:cubicBezTo>
                  <a:cubicBezTo>
                    <a:pt x="10048" y="547825"/>
                    <a:pt x="0" y="523567"/>
                    <a:pt x="0" y="498274"/>
                  </a:cubicBezTo>
                  <a:lnTo>
                    <a:pt x="0" y="95369"/>
                  </a:lnTo>
                  <a:cubicBezTo>
                    <a:pt x="0" y="70076"/>
                    <a:pt x="10048" y="45818"/>
                    <a:pt x="27933" y="27933"/>
                  </a:cubicBezTo>
                  <a:cubicBezTo>
                    <a:pt x="45818" y="10048"/>
                    <a:pt x="70076" y="0"/>
                    <a:pt x="95369" y="0"/>
                  </a:cubicBezTo>
                  <a:close/>
                </a:path>
              </a:pathLst>
            </a:custGeom>
            <a:solidFill>
              <a:srgbClr val="D9F4C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090399" cy="641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2325922" y="4125132"/>
            <a:ext cx="990600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25922" y="6613393"/>
            <a:ext cx="990600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Given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839559" y="4344207"/>
            <a:ext cx="2137067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AD0C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Q-learning</a:t>
            </a:r>
          </a:p>
        </p:txBody>
      </p:sp>
      <p:sp>
        <p:nvSpPr>
          <p:cNvPr name="Freeform 36" id="36"/>
          <p:cNvSpPr/>
          <p:nvPr/>
        </p:nvSpPr>
        <p:spPr>
          <a:xfrm flipH="false" flipV="true" rot="0">
            <a:off x="1028700" y="3623836"/>
            <a:ext cx="4078482" cy="1152171"/>
          </a:xfrm>
          <a:custGeom>
            <a:avLst/>
            <a:gdLst/>
            <a:ahLst/>
            <a:cxnLst/>
            <a:rect r="r" b="b" t="t" l="l"/>
            <a:pathLst>
              <a:path h="1152171" w="4078482">
                <a:moveTo>
                  <a:pt x="0" y="1152171"/>
                </a:moveTo>
                <a:lnTo>
                  <a:pt x="4078482" y="1152171"/>
                </a:lnTo>
                <a:lnTo>
                  <a:pt x="4078482" y="0"/>
                </a:lnTo>
                <a:lnTo>
                  <a:pt x="0" y="0"/>
                </a:lnTo>
                <a:lnTo>
                  <a:pt x="0" y="115217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5988248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Q-values?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55622" y="2061426"/>
            <a:ext cx="4905144" cy="3487111"/>
            <a:chOff x="0" y="0"/>
            <a:chExt cx="6540192" cy="464948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0" y="0"/>
              <a:ext cx="6540192" cy="4649482"/>
            </a:xfrm>
            <a:custGeom>
              <a:avLst/>
              <a:gdLst/>
              <a:ahLst/>
              <a:cxnLst/>
              <a:rect r="r" b="b" t="t" l="l"/>
              <a:pathLst>
                <a:path h="4649482" w="6540192">
                  <a:moveTo>
                    <a:pt x="0" y="0"/>
                  </a:moveTo>
                  <a:lnTo>
                    <a:pt x="6540192" y="0"/>
                  </a:lnTo>
                  <a:lnTo>
                    <a:pt x="6540192" y="4649482"/>
                  </a:lnTo>
                  <a:lnTo>
                    <a:pt x="0" y="4649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8628" y="858908"/>
              <a:ext cx="6302935" cy="2884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6"/>
                </a:lnSpc>
                <a:spcBef>
                  <a:spcPct val="0"/>
                </a:spcBef>
              </a:pP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ed for </a:t>
              </a:r>
              <a:r>
                <a:rPr lang="en-US" b="true" sz="249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choosing the best action</a:t>
              </a:r>
            </a:p>
            <a:p>
              <a:pPr algn="ctr">
                <a:lnSpc>
                  <a:spcPts val="3496"/>
                </a:lnSpc>
                <a:spcBef>
                  <a:spcPct val="0"/>
                </a:spcBef>
              </a:pPr>
            </a:p>
            <a:p>
              <a:pPr algn="ctr">
                <a:lnSpc>
                  <a:spcPts val="3496"/>
                </a:lnSpc>
                <a:spcBef>
                  <a:spcPct val="0"/>
                </a:spcBef>
              </a:pP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er 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Q-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value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  <a:p>
              <a:pPr algn="ctr">
                <a:lnSpc>
                  <a:spcPts val="3496"/>
                </a:lnSpc>
                <a:spcBef>
                  <a:spcPct val="0"/>
                </a:spcBef>
              </a:pP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b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ette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 action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061426"/>
            <a:ext cx="4905144" cy="3487111"/>
            <a:chOff x="0" y="0"/>
            <a:chExt cx="6540192" cy="4649482"/>
          </a:xfrm>
        </p:grpSpPr>
        <p:sp>
          <p:nvSpPr>
            <p:cNvPr name="Freeform 7" id="7"/>
            <p:cNvSpPr/>
            <p:nvPr/>
          </p:nvSpPr>
          <p:spPr>
            <a:xfrm flipH="false" flipV="false" rot="-10800000">
              <a:off x="0" y="0"/>
              <a:ext cx="6540192" cy="4649482"/>
            </a:xfrm>
            <a:custGeom>
              <a:avLst/>
              <a:gdLst/>
              <a:ahLst/>
              <a:cxnLst/>
              <a:rect r="r" b="b" t="t" l="l"/>
              <a:pathLst>
                <a:path h="4649482" w="6540192">
                  <a:moveTo>
                    <a:pt x="0" y="0"/>
                  </a:moveTo>
                  <a:lnTo>
                    <a:pt x="6540192" y="0"/>
                  </a:lnTo>
                  <a:lnTo>
                    <a:pt x="6540192" y="4649482"/>
                  </a:lnTo>
                  <a:lnTo>
                    <a:pt x="0" y="4649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8628" y="1735208"/>
              <a:ext cx="6302935" cy="1131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6"/>
                </a:lnSpc>
                <a:spcBef>
                  <a:spcPct val="0"/>
                </a:spcBef>
              </a:pP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estimat</a:t>
              </a:r>
              <a:r>
                <a:rPr lang="en-US" sz="249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 </a:t>
              </a:r>
              <a:r>
                <a:rPr lang="en-US" b="true" sz="249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how good an action is in a given state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27423" y="6228665"/>
            <a:ext cx="6961543" cy="3342215"/>
            <a:chOff x="0" y="0"/>
            <a:chExt cx="9282057" cy="44562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85427" y="1765022"/>
              <a:ext cx="3264521" cy="688517"/>
            </a:xfrm>
            <a:custGeom>
              <a:avLst/>
              <a:gdLst/>
              <a:ahLst/>
              <a:cxnLst/>
              <a:rect r="r" b="b" t="t" l="l"/>
              <a:pathLst>
                <a:path h="688517" w="3264521">
                  <a:moveTo>
                    <a:pt x="0" y="0"/>
                  </a:moveTo>
                  <a:lnTo>
                    <a:pt x="3264521" y="0"/>
                  </a:lnTo>
                  <a:lnTo>
                    <a:pt x="3264521" y="688517"/>
                  </a:lnTo>
                  <a:lnTo>
                    <a:pt x="0" y="688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66480" y="480631"/>
              <a:ext cx="1028885" cy="820965"/>
            </a:xfrm>
            <a:custGeom>
              <a:avLst/>
              <a:gdLst/>
              <a:ahLst/>
              <a:cxnLst/>
              <a:rect r="r" b="b" t="t" l="l"/>
              <a:pathLst>
                <a:path h="820965" w="1028885">
                  <a:moveTo>
                    <a:pt x="0" y="0"/>
                  </a:moveTo>
                  <a:lnTo>
                    <a:pt x="1028885" y="0"/>
                  </a:lnTo>
                  <a:lnTo>
                    <a:pt x="1028885" y="820964"/>
                  </a:lnTo>
                  <a:lnTo>
                    <a:pt x="0" y="820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80616" y="1250628"/>
              <a:ext cx="699555" cy="909991"/>
            </a:xfrm>
            <a:custGeom>
              <a:avLst/>
              <a:gdLst/>
              <a:ahLst/>
              <a:cxnLst/>
              <a:rect r="r" b="b" t="t" l="l"/>
              <a:pathLst>
                <a:path h="909991" w="699555">
                  <a:moveTo>
                    <a:pt x="0" y="0"/>
                  </a:moveTo>
                  <a:lnTo>
                    <a:pt x="699555" y="0"/>
                  </a:lnTo>
                  <a:lnTo>
                    <a:pt x="699555" y="909990"/>
                  </a:lnTo>
                  <a:lnTo>
                    <a:pt x="0" y="909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726937">
              <a:off x="1919251" y="806492"/>
              <a:ext cx="1054072" cy="482957"/>
            </a:xfrm>
            <a:custGeom>
              <a:avLst/>
              <a:gdLst/>
              <a:ahLst/>
              <a:cxnLst/>
              <a:rect r="r" b="b" t="t" l="l"/>
              <a:pathLst>
                <a:path h="482957" w="1054072">
                  <a:moveTo>
                    <a:pt x="0" y="0"/>
                  </a:moveTo>
                  <a:lnTo>
                    <a:pt x="1054072" y="0"/>
                  </a:lnTo>
                  <a:lnTo>
                    <a:pt x="1054072" y="482957"/>
                  </a:lnTo>
                  <a:lnTo>
                    <a:pt x="0" y="482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56287" cy="4456287"/>
            </a:xfrm>
            <a:custGeom>
              <a:avLst/>
              <a:gdLst/>
              <a:ahLst/>
              <a:cxnLst/>
              <a:rect r="r" b="b" t="t" l="l"/>
              <a:pathLst>
                <a:path h="4456287" w="4456287">
                  <a:moveTo>
                    <a:pt x="0" y="0"/>
                  </a:moveTo>
                  <a:lnTo>
                    <a:pt x="4456287" y="0"/>
                  </a:lnTo>
                  <a:lnTo>
                    <a:pt x="4456287" y="4456287"/>
                  </a:lnTo>
                  <a:lnTo>
                    <a:pt x="0" y="4456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w="66675" cap="sq">
              <a:solidFill>
                <a:srgbClr val="AD0C34"/>
              </a:solidFill>
              <a:prstDash val="lgDash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392714" y="3505427"/>
              <a:ext cx="3670860" cy="453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2"/>
                </a:lnSpc>
                <a:spcBef>
                  <a:spcPct val="0"/>
                </a:spcBef>
              </a:pPr>
              <a:r>
                <a:rPr lang="en-US" sz="203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Water flowers: Q = 0.8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5739636" y="1745590"/>
              <a:ext cx="3356654" cy="707949"/>
            </a:xfrm>
            <a:custGeom>
              <a:avLst/>
              <a:gdLst/>
              <a:ahLst/>
              <a:cxnLst/>
              <a:rect r="r" b="b" t="t" l="l"/>
              <a:pathLst>
                <a:path h="707949" w="3356654">
                  <a:moveTo>
                    <a:pt x="0" y="0"/>
                  </a:moveTo>
                  <a:lnTo>
                    <a:pt x="3356654" y="0"/>
                  </a:lnTo>
                  <a:lnTo>
                    <a:pt x="3356654" y="707949"/>
                  </a:lnTo>
                  <a:lnTo>
                    <a:pt x="0" y="707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709112" y="1045502"/>
              <a:ext cx="877395" cy="700088"/>
            </a:xfrm>
            <a:custGeom>
              <a:avLst/>
              <a:gdLst/>
              <a:ahLst/>
              <a:cxnLst/>
              <a:rect r="r" b="b" t="t" l="l"/>
              <a:pathLst>
                <a:path h="700088" w="877395">
                  <a:moveTo>
                    <a:pt x="0" y="0"/>
                  </a:moveTo>
                  <a:lnTo>
                    <a:pt x="877395" y="0"/>
                  </a:lnTo>
                  <a:lnTo>
                    <a:pt x="877395" y="700088"/>
                  </a:lnTo>
                  <a:lnTo>
                    <a:pt x="0" y="700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1946898">
              <a:off x="7285340" y="1145069"/>
              <a:ext cx="521905" cy="518109"/>
            </a:xfrm>
            <a:custGeom>
              <a:avLst/>
              <a:gdLst/>
              <a:ahLst/>
              <a:cxnLst/>
              <a:rect r="r" b="b" t="t" l="l"/>
              <a:pathLst>
                <a:path h="518109" w="521905">
                  <a:moveTo>
                    <a:pt x="521904" y="0"/>
                  </a:moveTo>
                  <a:lnTo>
                    <a:pt x="0" y="0"/>
                  </a:lnTo>
                  <a:lnTo>
                    <a:pt x="0" y="518109"/>
                  </a:lnTo>
                  <a:lnTo>
                    <a:pt x="521904" y="518109"/>
                  </a:lnTo>
                  <a:lnTo>
                    <a:pt x="521904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828314" y="1216678"/>
              <a:ext cx="719299" cy="935673"/>
            </a:xfrm>
            <a:custGeom>
              <a:avLst/>
              <a:gdLst/>
              <a:ahLst/>
              <a:cxnLst/>
              <a:rect r="r" b="b" t="t" l="l"/>
              <a:pathLst>
                <a:path h="935673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935673"/>
                  </a:lnTo>
                  <a:lnTo>
                    <a:pt x="0" y="935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5553869" y="3505427"/>
              <a:ext cx="3728188" cy="453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2"/>
                </a:lnSpc>
                <a:spcBef>
                  <a:spcPct val="0"/>
                </a:spcBef>
              </a:pPr>
              <a:r>
                <a:rPr lang="en-US" sz="203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Dig up flowers</a:t>
              </a:r>
              <a:r>
                <a:rPr lang="en-US" sz="203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Q = 0.2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974092" y="6897051"/>
            <a:ext cx="3014359" cy="2005445"/>
            <a:chOff x="0" y="0"/>
            <a:chExt cx="4019146" cy="26739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1740512"/>
              <a:ext cx="4019146" cy="847674"/>
            </a:xfrm>
            <a:custGeom>
              <a:avLst/>
              <a:gdLst/>
              <a:ahLst/>
              <a:cxnLst/>
              <a:rect r="r" b="b" t="t" l="l"/>
              <a:pathLst>
                <a:path h="847674" w="4019146">
                  <a:moveTo>
                    <a:pt x="0" y="0"/>
                  </a:moveTo>
                  <a:lnTo>
                    <a:pt x="4019146" y="0"/>
                  </a:lnTo>
                  <a:lnTo>
                    <a:pt x="4019146" y="847675"/>
                  </a:lnTo>
                  <a:lnTo>
                    <a:pt x="0" y="84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60818" y="902250"/>
              <a:ext cx="1050563" cy="838262"/>
            </a:xfrm>
            <a:custGeom>
              <a:avLst/>
              <a:gdLst/>
              <a:ahLst/>
              <a:cxnLst/>
              <a:rect r="r" b="b" t="t" l="l"/>
              <a:pathLst>
                <a:path h="838262" w="1050563">
                  <a:moveTo>
                    <a:pt x="0" y="0"/>
                  </a:moveTo>
                  <a:lnTo>
                    <a:pt x="1050563" y="0"/>
                  </a:lnTo>
                  <a:lnTo>
                    <a:pt x="1050563" y="838262"/>
                  </a:lnTo>
                  <a:lnTo>
                    <a:pt x="0" y="838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470137">
              <a:off x="647517" y="1638205"/>
              <a:ext cx="935931" cy="428826"/>
            </a:xfrm>
            <a:custGeom>
              <a:avLst/>
              <a:gdLst/>
              <a:ahLst/>
              <a:cxnLst/>
              <a:rect r="r" b="b" t="t" l="l"/>
              <a:pathLst>
                <a:path h="428826" w="935931">
                  <a:moveTo>
                    <a:pt x="0" y="0"/>
                  </a:moveTo>
                  <a:lnTo>
                    <a:pt x="935930" y="0"/>
                  </a:lnTo>
                  <a:lnTo>
                    <a:pt x="935930" y="428827"/>
                  </a:lnTo>
                  <a:lnTo>
                    <a:pt x="0" y="428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-2197074">
              <a:off x="1285483" y="1561048"/>
              <a:ext cx="279653" cy="320248"/>
              <a:chOff x="0" y="0"/>
              <a:chExt cx="1259840" cy="144272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9574" y="50800"/>
                <a:ext cx="1159650" cy="1339988"/>
              </a:xfrm>
              <a:custGeom>
                <a:avLst/>
                <a:gdLst/>
                <a:ahLst/>
                <a:cxnLst/>
                <a:rect r="r" b="b" t="t" l="l"/>
                <a:pathLst>
                  <a:path h="1339988" w="1159650">
                    <a:moveTo>
                      <a:pt x="78696" y="0"/>
                    </a:moveTo>
                    <a:cubicBezTo>
                      <a:pt x="533356" y="34290"/>
                      <a:pt x="570186" y="45720"/>
                      <a:pt x="629876" y="74930"/>
                    </a:cubicBezTo>
                    <a:cubicBezTo>
                      <a:pt x="712426" y="115570"/>
                      <a:pt x="824186" y="187960"/>
                      <a:pt x="905466" y="264160"/>
                    </a:cubicBezTo>
                    <a:cubicBezTo>
                      <a:pt x="988016" y="340360"/>
                      <a:pt x="1081996" y="467360"/>
                      <a:pt x="1118826" y="530860"/>
                    </a:cubicBezTo>
                    <a:cubicBezTo>
                      <a:pt x="1136606" y="561340"/>
                      <a:pt x="1141686" y="577850"/>
                      <a:pt x="1148036" y="604520"/>
                    </a:cubicBezTo>
                    <a:cubicBezTo>
                      <a:pt x="1154386" y="629920"/>
                      <a:pt x="1158196" y="650240"/>
                      <a:pt x="1159466" y="685800"/>
                    </a:cubicBezTo>
                    <a:cubicBezTo>
                      <a:pt x="1160736" y="748030"/>
                      <a:pt x="1155656" y="867410"/>
                      <a:pt x="1136606" y="952500"/>
                    </a:cubicBezTo>
                    <a:cubicBezTo>
                      <a:pt x="1117556" y="1033780"/>
                      <a:pt x="1081996" y="1141730"/>
                      <a:pt x="1048976" y="1183640"/>
                    </a:cubicBezTo>
                    <a:cubicBezTo>
                      <a:pt x="1032466" y="1205230"/>
                      <a:pt x="1013416" y="1215390"/>
                      <a:pt x="995636" y="1220470"/>
                    </a:cubicBezTo>
                    <a:cubicBezTo>
                      <a:pt x="981666" y="1225550"/>
                      <a:pt x="966426" y="1224280"/>
                      <a:pt x="952456" y="1220470"/>
                    </a:cubicBezTo>
                    <a:cubicBezTo>
                      <a:pt x="938486" y="1217930"/>
                      <a:pt x="924516" y="1210310"/>
                      <a:pt x="913086" y="1201420"/>
                    </a:cubicBezTo>
                    <a:cubicBezTo>
                      <a:pt x="902926" y="1191260"/>
                      <a:pt x="895306" y="1183640"/>
                      <a:pt x="887686" y="1164590"/>
                    </a:cubicBezTo>
                    <a:cubicBezTo>
                      <a:pt x="873716" y="1126490"/>
                      <a:pt x="886416" y="1012190"/>
                      <a:pt x="869906" y="962660"/>
                    </a:cubicBezTo>
                    <a:cubicBezTo>
                      <a:pt x="858476" y="930910"/>
                      <a:pt x="835616" y="916940"/>
                      <a:pt x="822916" y="890270"/>
                    </a:cubicBezTo>
                    <a:cubicBezTo>
                      <a:pt x="807676" y="859790"/>
                      <a:pt x="808946" y="819150"/>
                      <a:pt x="783546" y="789940"/>
                    </a:cubicBezTo>
                    <a:cubicBezTo>
                      <a:pt x="750526" y="753110"/>
                      <a:pt x="666706" y="739140"/>
                      <a:pt x="622256" y="701040"/>
                    </a:cubicBezTo>
                    <a:cubicBezTo>
                      <a:pt x="580346" y="664210"/>
                      <a:pt x="554946" y="600710"/>
                      <a:pt x="521926" y="570230"/>
                    </a:cubicBezTo>
                    <a:cubicBezTo>
                      <a:pt x="497796" y="547370"/>
                      <a:pt x="480016" y="539750"/>
                      <a:pt x="448266" y="523240"/>
                    </a:cubicBezTo>
                    <a:cubicBezTo>
                      <a:pt x="402546" y="500380"/>
                      <a:pt x="328886" y="481330"/>
                      <a:pt x="267926" y="452120"/>
                    </a:cubicBezTo>
                    <a:cubicBezTo>
                      <a:pt x="203156" y="421640"/>
                      <a:pt x="109176" y="375920"/>
                      <a:pt x="72346" y="340360"/>
                    </a:cubicBezTo>
                    <a:cubicBezTo>
                      <a:pt x="52026" y="321310"/>
                      <a:pt x="40596" y="306070"/>
                      <a:pt x="36786" y="285750"/>
                    </a:cubicBezTo>
                    <a:cubicBezTo>
                      <a:pt x="32976" y="266700"/>
                      <a:pt x="38056" y="238760"/>
                      <a:pt x="45676" y="222250"/>
                    </a:cubicBezTo>
                    <a:cubicBezTo>
                      <a:pt x="53296" y="208280"/>
                      <a:pt x="64726" y="198120"/>
                      <a:pt x="76156" y="190500"/>
                    </a:cubicBezTo>
                    <a:cubicBezTo>
                      <a:pt x="87586" y="182880"/>
                      <a:pt x="102826" y="176530"/>
                      <a:pt x="118066" y="176530"/>
                    </a:cubicBezTo>
                    <a:cubicBezTo>
                      <a:pt x="135846" y="175260"/>
                      <a:pt x="162516" y="177800"/>
                      <a:pt x="180296" y="193040"/>
                    </a:cubicBezTo>
                    <a:cubicBezTo>
                      <a:pt x="208236" y="218440"/>
                      <a:pt x="233636" y="299720"/>
                      <a:pt x="242526" y="342900"/>
                    </a:cubicBezTo>
                    <a:cubicBezTo>
                      <a:pt x="248876" y="372110"/>
                      <a:pt x="231096" y="403860"/>
                      <a:pt x="242526" y="421640"/>
                    </a:cubicBezTo>
                    <a:cubicBezTo>
                      <a:pt x="255226" y="438150"/>
                      <a:pt x="294596" y="434340"/>
                      <a:pt x="318726" y="445770"/>
                    </a:cubicBezTo>
                    <a:cubicBezTo>
                      <a:pt x="344126" y="457200"/>
                      <a:pt x="370796" y="473710"/>
                      <a:pt x="391116" y="492760"/>
                    </a:cubicBezTo>
                    <a:cubicBezTo>
                      <a:pt x="410166" y="511810"/>
                      <a:pt x="415246" y="534670"/>
                      <a:pt x="436836" y="560070"/>
                    </a:cubicBezTo>
                    <a:cubicBezTo>
                      <a:pt x="471126" y="600710"/>
                      <a:pt x="553676" y="665480"/>
                      <a:pt x="585426" y="708660"/>
                    </a:cubicBezTo>
                    <a:cubicBezTo>
                      <a:pt x="604476" y="735330"/>
                      <a:pt x="610826" y="750570"/>
                      <a:pt x="623526" y="779780"/>
                    </a:cubicBezTo>
                    <a:cubicBezTo>
                      <a:pt x="641306" y="821690"/>
                      <a:pt x="646386" y="886460"/>
                      <a:pt x="673056" y="937260"/>
                    </a:cubicBezTo>
                    <a:cubicBezTo>
                      <a:pt x="703536" y="994410"/>
                      <a:pt x="768306" y="1050290"/>
                      <a:pt x="801326" y="1104900"/>
                    </a:cubicBezTo>
                    <a:cubicBezTo>
                      <a:pt x="827996" y="1151890"/>
                      <a:pt x="861016" y="1202690"/>
                      <a:pt x="861016" y="1242060"/>
                    </a:cubicBezTo>
                    <a:cubicBezTo>
                      <a:pt x="861016" y="1271270"/>
                      <a:pt x="844506" y="1304290"/>
                      <a:pt x="826726" y="1320800"/>
                    </a:cubicBezTo>
                    <a:cubicBezTo>
                      <a:pt x="811486" y="1334770"/>
                      <a:pt x="789896" y="1339850"/>
                      <a:pt x="770846" y="1339850"/>
                    </a:cubicBezTo>
                    <a:cubicBezTo>
                      <a:pt x="753066" y="1341120"/>
                      <a:pt x="730206" y="1333500"/>
                      <a:pt x="714966" y="1322070"/>
                    </a:cubicBezTo>
                    <a:cubicBezTo>
                      <a:pt x="700996" y="1311910"/>
                      <a:pt x="685756" y="1294130"/>
                      <a:pt x="681946" y="1275080"/>
                    </a:cubicBezTo>
                    <a:cubicBezTo>
                      <a:pt x="676866" y="1250950"/>
                      <a:pt x="683216" y="1210310"/>
                      <a:pt x="698456" y="1189990"/>
                    </a:cubicBezTo>
                    <a:cubicBezTo>
                      <a:pt x="714966" y="1170940"/>
                      <a:pt x="753066" y="1154430"/>
                      <a:pt x="778466" y="1156970"/>
                    </a:cubicBezTo>
                    <a:cubicBezTo>
                      <a:pt x="803866" y="1159510"/>
                      <a:pt x="836886" y="1184910"/>
                      <a:pt x="849586" y="1203960"/>
                    </a:cubicBezTo>
                    <a:cubicBezTo>
                      <a:pt x="861016" y="1220470"/>
                      <a:pt x="863556" y="1243330"/>
                      <a:pt x="861016" y="1262380"/>
                    </a:cubicBezTo>
                    <a:cubicBezTo>
                      <a:pt x="858476" y="1280160"/>
                      <a:pt x="849586" y="1301750"/>
                      <a:pt x="834346" y="1314450"/>
                    </a:cubicBezTo>
                    <a:cubicBezTo>
                      <a:pt x="815296" y="1329690"/>
                      <a:pt x="774656" y="1341120"/>
                      <a:pt x="751796" y="1338580"/>
                    </a:cubicBezTo>
                    <a:cubicBezTo>
                      <a:pt x="731476" y="1336040"/>
                      <a:pt x="716236" y="1325880"/>
                      <a:pt x="700996" y="1309370"/>
                    </a:cubicBezTo>
                    <a:cubicBezTo>
                      <a:pt x="676866" y="1283970"/>
                      <a:pt x="664166" y="1228090"/>
                      <a:pt x="637496" y="1187450"/>
                    </a:cubicBezTo>
                    <a:cubicBezTo>
                      <a:pt x="607016" y="1140460"/>
                      <a:pt x="551136" y="1098550"/>
                      <a:pt x="520656" y="1043940"/>
                    </a:cubicBezTo>
                    <a:cubicBezTo>
                      <a:pt x="488906" y="985520"/>
                      <a:pt x="491446" y="900430"/>
                      <a:pt x="457156" y="844550"/>
                    </a:cubicBezTo>
                    <a:cubicBezTo>
                      <a:pt x="425406" y="789940"/>
                      <a:pt x="359366" y="750570"/>
                      <a:pt x="323806" y="708660"/>
                    </a:cubicBezTo>
                    <a:cubicBezTo>
                      <a:pt x="297136" y="676910"/>
                      <a:pt x="285706" y="635000"/>
                      <a:pt x="259036" y="618490"/>
                    </a:cubicBezTo>
                    <a:cubicBezTo>
                      <a:pt x="236176" y="603250"/>
                      <a:pt x="203156" y="612140"/>
                      <a:pt x="177756" y="603250"/>
                    </a:cubicBezTo>
                    <a:cubicBezTo>
                      <a:pt x="152356" y="594360"/>
                      <a:pt x="124416" y="582930"/>
                      <a:pt x="105366" y="566420"/>
                    </a:cubicBezTo>
                    <a:cubicBezTo>
                      <a:pt x="87586" y="548640"/>
                      <a:pt x="71076" y="529590"/>
                      <a:pt x="63456" y="501650"/>
                    </a:cubicBezTo>
                    <a:cubicBezTo>
                      <a:pt x="52026" y="461010"/>
                      <a:pt x="82506" y="373380"/>
                      <a:pt x="72346" y="340360"/>
                    </a:cubicBezTo>
                    <a:cubicBezTo>
                      <a:pt x="65996" y="323850"/>
                      <a:pt x="49486" y="321310"/>
                      <a:pt x="44406" y="307340"/>
                    </a:cubicBezTo>
                    <a:cubicBezTo>
                      <a:pt x="36786" y="289560"/>
                      <a:pt x="32976" y="261620"/>
                      <a:pt x="38056" y="242570"/>
                    </a:cubicBezTo>
                    <a:cubicBezTo>
                      <a:pt x="43136" y="223520"/>
                      <a:pt x="59646" y="200660"/>
                      <a:pt x="76156" y="190500"/>
                    </a:cubicBezTo>
                    <a:cubicBezTo>
                      <a:pt x="92666" y="179070"/>
                      <a:pt x="112986" y="172720"/>
                      <a:pt x="139656" y="176530"/>
                    </a:cubicBezTo>
                    <a:cubicBezTo>
                      <a:pt x="190456" y="184150"/>
                      <a:pt x="281896" y="256540"/>
                      <a:pt x="349206" y="288290"/>
                    </a:cubicBezTo>
                    <a:cubicBezTo>
                      <a:pt x="407626" y="314960"/>
                      <a:pt x="471126" y="332740"/>
                      <a:pt x="518116" y="354330"/>
                    </a:cubicBezTo>
                    <a:cubicBezTo>
                      <a:pt x="552406" y="369570"/>
                      <a:pt x="575266" y="375920"/>
                      <a:pt x="604476" y="400050"/>
                    </a:cubicBezTo>
                    <a:cubicBezTo>
                      <a:pt x="645116" y="433070"/>
                      <a:pt x="683216" y="510540"/>
                      <a:pt x="731476" y="549910"/>
                    </a:cubicBezTo>
                    <a:cubicBezTo>
                      <a:pt x="774656" y="585470"/>
                      <a:pt x="839426" y="601980"/>
                      <a:pt x="876256" y="629920"/>
                    </a:cubicBezTo>
                    <a:cubicBezTo>
                      <a:pt x="904196" y="650240"/>
                      <a:pt x="921976" y="662940"/>
                      <a:pt x="939756" y="690880"/>
                    </a:cubicBezTo>
                    <a:cubicBezTo>
                      <a:pt x="965156" y="732790"/>
                      <a:pt x="976586" y="819150"/>
                      <a:pt x="998176" y="864870"/>
                    </a:cubicBezTo>
                    <a:cubicBezTo>
                      <a:pt x="1014686" y="899160"/>
                      <a:pt x="1040086" y="913130"/>
                      <a:pt x="1052786" y="947420"/>
                    </a:cubicBezTo>
                    <a:cubicBezTo>
                      <a:pt x="1069296" y="996950"/>
                      <a:pt x="1070566" y="1102360"/>
                      <a:pt x="1064216" y="1141730"/>
                    </a:cubicBezTo>
                    <a:cubicBezTo>
                      <a:pt x="1061676" y="1162050"/>
                      <a:pt x="1056596" y="1172210"/>
                      <a:pt x="1048976" y="1183640"/>
                    </a:cubicBezTo>
                    <a:cubicBezTo>
                      <a:pt x="1041356" y="1195070"/>
                      <a:pt x="1028656" y="1206500"/>
                      <a:pt x="1015956" y="1212850"/>
                    </a:cubicBezTo>
                    <a:cubicBezTo>
                      <a:pt x="1004526" y="1219200"/>
                      <a:pt x="988016" y="1223010"/>
                      <a:pt x="974046" y="1223010"/>
                    </a:cubicBezTo>
                    <a:cubicBezTo>
                      <a:pt x="960076" y="1223010"/>
                      <a:pt x="944836" y="1220470"/>
                      <a:pt x="932136" y="1212850"/>
                    </a:cubicBezTo>
                    <a:cubicBezTo>
                      <a:pt x="915626" y="1203960"/>
                      <a:pt x="895306" y="1182370"/>
                      <a:pt x="887686" y="1164590"/>
                    </a:cubicBezTo>
                    <a:cubicBezTo>
                      <a:pt x="881336" y="1150620"/>
                      <a:pt x="880066" y="1141730"/>
                      <a:pt x="882606" y="1121410"/>
                    </a:cubicBezTo>
                    <a:cubicBezTo>
                      <a:pt x="887686" y="1070610"/>
                      <a:pt x="957536" y="934720"/>
                      <a:pt x="971506" y="855980"/>
                    </a:cubicBezTo>
                    <a:cubicBezTo>
                      <a:pt x="982936" y="793750"/>
                      <a:pt x="970236" y="731520"/>
                      <a:pt x="976586" y="685800"/>
                    </a:cubicBezTo>
                    <a:cubicBezTo>
                      <a:pt x="980396" y="655320"/>
                      <a:pt x="1004526" y="631190"/>
                      <a:pt x="995636" y="609600"/>
                    </a:cubicBezTo>
                    <a:cubicBezTo>
                      <a:pt x="985476" y="584200"/>
                      <a:pt x="930866" y="571500"/>
                      <a:pt x="905466" y="548640"/>
                    </a:cubicBezTo>
                    <a:cubicBezTo>
                      <a:pt x="881336" y="529590"/>
                      <a:pt x="862286" y="505460"/>
                      <a:pt x="845776" y="482600"/>
                    </a:cubicBezTo>
                    <a:cubicBezTo>
                      <a:pt x="830536" y="459740"/>
                      <a:pt x="829266" y="435610"/>
                      <a:pt x="808946" y="411480"/>
                    </a:cubicBezTo>
                    <a:cubicBezTo>
                      <a:pt x="779736" y="377190"/>
                      <a:pt x="721316" y="339090"/>
                      <a:pt x="674326" y="306070"/>
                    </a:cubicBezTo>
                    <a:cubicBezTo>
                      <a:pt x="624796" y="271780"/>
                      <a:pt x="587966" y="234950"/>
                      <a:pt x="518116" y="210820"/>
                    </a:cubicBezTo>
                    <a:cubicBezTo>
                      <a:pt x="405086" y="170180"/>
                      <a:pt x="109176" y="182880"/>
                      <a:pt x="41866" y="146050"/>
                    </a:cubicBezTo>
                    <a:cubicBezTo>
                      <a:pt x="20276" y="134620"/>
                      <a:pt x="12656" y="119380"/>
                      <a:pt x="6306" y="105410"/>
                    </a:cubicBezTo>
                    <a:cubicBezTo>
                      <a:pt x="-44" y="92710"/>
                      <a:pt x="-1314" y="81280"/>
                      <a:pt x="1226" y="68580"/>
                    </a:cubicBezTo>
                    <a:cubicBezTo>
                      <a:pt x="3766" y="52070"/>
                      <a:pt x="13926" y="30480"/>
                      <a:pt x="26626" y="19050"/>
                    </a:cubicBezTo>
                    <a:cubicBezTo>
                      <a:pt x="39326" y="7620"/>
                      <a:pt x="78696" y="0"/>
                      <a:pt x="78696" y="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Freeform 27" id="27"/>
            <p:cNvSpPr/>
            <p:nvPr/>
          </p:nvSpPr>
          <p:spPr>
            <a:xfrm flipH="true" flipV="false" rot="-2120148">
              <a:off x="1106664" y="1929989"/>
              <a:ext cx="624911" cy="620366"/>
            </a:xfrm>
            <a:custGeom>
              <a:avLst/>
              <a:gdLst/>
              <a:ahLst/>
              <a:cxnLst/>
              <a:rect r="r" b="b" t="t" l="l"/>
              <a:pathLst>
                <a:path h="620366" w="624911">
                  <a:moveTo>
                    <a:pt x="624911" y="0"/>
                  </a:moveTo>
                  <a:lnTo>
                    <a:pt x="0" y="0"/>
                  </a:lnTo>
                  <a:lnTo>
                    <a:pt x="0" y="620366"/>
                  </a:lnTo>
                  <a:lnTo>
                    <a:pt x="624911" y="620366"/>
                  </a:lnTo>
                  <a:lnTo>
                    <a:pt x="624911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00914" y="1107211"/>
              <a:ext cx="861264" cy="1120344"/>
            </a:xfrm>
            <a:custGeom>
              <a:avLst/>
              <a:gdLst/>
              <a:ahLst/>
              <a:cxnLst/>
              <a:rect r="r" b="b" t="t" l="l"/>
              <a:pathLst>
                <a:path h="1120344" w="861264">
                  <a:moveTo>
                    <a:pt x="0" y="0"/>
                  </a:moveTo>
                  <a:lnTo>
                    <a:pt x="861264" y="0"/>
                  </a:lnTo>
                  <a:lnTo>
                    <a:pt x="861264" y="1120343"/>
                  </a:lnTo>
                  <a:lnTo>
                    <a:pt x="0" y="1120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185943">
              <a:off x="1924500" y="1827724"/>
              <a:ext cx="804011" cy="583943"/>
            </a:xfrm>
            <a:custGeom>
              <a:avLst/>
              <a:gdLst/>
              <a:ahLst/>
              <a:cxnLst/>
              <a:rect r="r" b="b" t="t" l="l"/>
              <a:pathLst>
                <a:path h="583943" w="804011">
                  <a:moveTo>
                    <a:pt x="0" y="0"/>
                  </a:moveTo>
                  <a:lnTo>
                    <a:pt x="804011" y="0"/>
                  </a:lnTo>
                  <a:lnTo>
                    <a:pt x="804011" y="583944"/>
                  </a:lnTo>
                  <a:lnTo>
                    <a:pt x="0" y="583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069425" y="0"/>
              <a:ext cx="1431884" cy="994509"/>
            </a:xfrm>
            <a:custGeom>
              <a:avLst/>
              <a:gdLst/>
              <a:ahLst/>
              <a:cxnLst/>
              <a:rect r="r" b="b" t="t" l="l"/>
              <a:pathLst>
                <a:path h="994509" w="1431884">
                  <a:moveTo>
                    <a:pt x="0" y="0"/>
                  </a:moveTo>
                  <a:lnTo>
                    <a:pt x="1431884" y="0"/>
                  </a:lnTo>
                  <a:lnTo>
                    <a:pt x="1431884" y="994509"/>
                  </a:lnTo>
                  <a:lnTo>
                    <a:pt x="0" y="994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2644091" y="167116"/>
              <a:ext cx="141276" cy="612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2"/>
                </a:lnSpc>
                <a:spcBef>
                  <a:spcPct val="0"/>
                </a:spcBef>
              </a:pPr>
              <a:r>
                <a:rPr lang="en-US" sz="281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?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true" rot="0">
            <a:off x="4841398" y="6845723"/>
            <a:ext cx="3731149" cy="1054050"/>
          </a:xfrm>
          <a:custGeom>
            <a:avLst/>
            <a:gdLst/>
            <a:ahLst/>
            <a:cxnLst/>
            <a:rect r="r" b="b" t="t" l="l"/>
            <a:pathLst>
              <a:path h="1054050" w="3731149">
                <a:moveTo>
                  <a:pt x="0" y="1054050"/>
                </a:moveTo>
                <a:lnTo>
                  <a:pt x="3731149" y="1054050"/>
                </a:lnTo>
                <a:lnTo>
                  <a:pt x="3731149" y="0"/>
                </a:lnTo>
                <a:lnTo>
                  <a:pt x="0" y="0"/>
                </a:lnTo>
                <a:lnTo>
                  <a:pt x="0" y="105405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07000" y="9258300"/>
            <a:ext cx="1504601" cy="976623"/>
          </a:xfrm>
          <a:custGeom>
            <a:avLst/>
            <a:gdLst/>
            <a:ahLst/>
            <a:cxnLst/>
            <a:rect r="r" b="b" t="t" l="l"/>
            <a:pathLst>
              <a:path h="976623" w="1504601">
                <a:moveTo>
                  <a:pt x="0" y="0"/>
                </a:moveTo>
                <a:lnTo>
                  <a:pt x="1504600" y="0"/>
                </a:lnTo>
                <a:lnTo>
                  <a:pt x="1504600" y="976623"/>
                </a:lnTo>
                <a:lnTo>
                  <a:pt x="0" y="97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59400" y="9410700"/>
            <a:ext cx="1504601" cy="976623"/>
          </a:xfrm>
          <a:custGeom>
            <a:avLst/>
            <a:gdLst/>
            <a:ahLst/>
            <a:cxnLst/>
            <a:rect r="r" b="b" t="t" l="l"/>
            <a:pathLst>
              <a:path h="976623" w="1504601">
                <a:moveTo>
                  <a:pt x="0" y="0"/>
                </a:moveTo>
                <a:lnTo>
                  <a:pt x="1504600" y="0"/>
                </a:lnTo>
                <a:lnTo>
                  <a:pt x="1504600" y="976623"/>
                </a:lnTo>
                <a:lnTo>
                  <a:pt x="0" y="97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8538716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Exploration vs. Exploitation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1598" y="2995787"/>
            <a:ext cx="4473498" cy="2147713"/>
            <a:chOff x="0" y="0"/>
            <a:chExt cx="5964664" cy="28636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4717" y="1134206"/>
              <a:ext cx="2097786" cy="442442"/>
            </a:xfrm>
            <a:custGeom>
              <a:avLst/>
              <a:gdLst/>
              <a:ahLst/>
              <a:cxnLst/>
              <a:rect r="r" b="b" t="t" l="l"/>
              <a:pathLst>
                <a:path h="442442" w="2097786">
                  <a:moveTo>
                    <a:pt x="0" y="0"/>
                  </a:moveTo>
                  <a:lnTo>
                    <a:pt x="2097786" y="0"/>
                  </a:lnTo>
                  <a:lnTo>
                    <a:pt x="2097786" y="442442"/>
                  </a:lnTo>
                  <a:lnTo>
                    <a:pt x="0" y="442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85322" y="308854"/>
              <a:ext cx="661163" cy="527553"/>
            </a:xfrm>
            <a:custGeom>
              <a:avLst/>
              <a:gdLst/>
              <a:ahLst/>
              <a:cxnLst/>
              <a:rect r="r" b="b" t="t" l="l"/>
              <a:pathLst>
                <a:path h="527553" w="661163">
                  <a:moveTo>
                    <a:pt x="0" y="0"/>
                  </a:moveTo>
                  <a:lnTo>
                    <a:pt x="661163" y="0"/>
                  </a:lnTo>
                  <a:lnTo>
                    <a:pt x="661163" y="527553"/>
                  </a:lnTo>
                  <a:lnTo>
                    <a:pt x="0" y="527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786828" y="803655"/>
              <a:ext cx="449535" cy="584761"/>
            </a:xfrm>
            <a:custGeom>
              <a:avLst/>
              <a:gdLst/>
              <a:ahLst/>
              <a:cxnLst/>
              <a:rect r="r" b="b" t="t" l="l"/>
              <a:pathLst>
                <a:path h="584761" w="449535">
                  <a:moveTo>
                    <a:pt x="0" y="0"/>
                  </a:moveTo>
                  <a:lnTo>
                    <a:pt x="449536" y="0"/>
                  </a:lnTo>
                  <a:lnTo>
                    <a:pt x="449536" y="584762"/>
                  </a:lnTo>
                  <a:lnTo>
                    <a:pt x="0" y="584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726937">
              <a:off x="1233314" y="518253"/>
              <a:ext cx="677348" cy="310349"/>
            </a:xfrm>
            <a:custGeom>
              <a:avLst/>
              <a:gdLst/>
              <a:ahLst/>
              <a:cxnLst/>
              <a:rect r="r" b="b" t="t" l="l"/>
              <a:pathLst>
                <a:path h="310349" w="677348">
                  <a:moveTo>
                    <a:pt x="0" y="0"/>
                  </a:moveTo>
                  <a:lnTo>
                    <a:pt x="677348" y="0"/>
                  </a:lnTo>
                  <a:lnTo>
                    <a:pt x="677348" y="310349"/>
                  </a:lnTo>
                  <a:lnTo>
                    <a:pt x="0" y="310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63617" cy="2863617"/>
            </a:xfrm>
            <a:custGeom>
              <a:avLst/>
              <a:gdLst/>
              <a:ahLst/>
              <a:cxnLst/>
              <a:rect r="r" b="b" t="t" l="l"/>
              <a:pathLst>
                <a:path h="2863617" w="2863617">
                  <a:moveTo>
                    <a:pt x="0" y="0"/>
                  </a:moveTo>
                  <a:lnTo>
                    <a:pt x="2863617" y="0"/>
                  </a:lnTo>
                  <a:lnTo>
                    <a:pt x="2863617" y="2863617"/>
                  </a:lnTo>
                  <a:lnTo>
                    <a:pt x="0" y="2863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w="38100" cap="sq">
              <a:solidFill>
                <a:srgbClr val="AD0C34"/>
              </a:solidFill>
              <a:prstDash val="lg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252358" y="2245097"/>
              <a:ext cx="2358900" cy="298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6"/>
                </a:lnSpc>
                <a:spcBef>
                  <a:spcPct val="0"/>
                </a:spcBef>
              </a:pPr>
              <a:r>
                <a:rPr lang="en-US" sz="130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Water flowers: Q = 0.8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3688299" y="1121719"/>
              <a:ext cx="2156991" cy="454929"/>
            </a:xfrm>
            <a:custGeom>
              <a:avLst/>
              <a:gdLst/>
              <a:ahLst/>
              <a:cxnLst/>
              <a:rect r="r" b="b" t="t" l="l"/>
              <a:pathLst>
                <a:path h="454929" w="2156991">
                  <a:moveTo>
                    <a:pt x="0" y="0"/>
                  </a:moveTo>
                  <a:lnTo>
                    <a:pt x="2156991" y="0"/>
                  </a:lnTo>
                  <a:lnTo>
                    <a:pt x="2156991" y="454929"/>
                  </a:lnTo>
                  <a:lnTo>
                    <a:pt x="0" y="45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311286" y="671842"/>
              <a:ext cx="563815" cy="449878"/>
            </a:xfrm>
            <a:custGeom>
              <a:avLst/>
              <a:gdLst/>
              <a:ahLst/>
              <a:cxnLst/>
              <a:rect r="r" b="b" t="t" l="l"/>
              <a:pathLst>
                <a:path h="449878" w="563815">
                  <a:moveTo>
                    <a:pt x="0" y="0"/>
                  </a:moveTo>
                  <a:lnTo>
                    <a:pt x="563815" y="0"/>
                  </a:lnTo>
                  <a:lnTo>
                    <a:pt x="563815" y="449877"/>
                  </a:lnTo>
                  <a:lnTo>
                    <a:pt x="0" y="44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1946898">
              <a:off x="4681571" y="735823"/>
              <a:ext cx="335377" cy="332938"/>
            </a:xfrm>
            <a:custGeom>
              <a:avLst/>
              <a:gdLst/>
              <a:ahLst/>
              <a:cxnLst/>
              <a:rect r="r" b="b" t="t" l="l"/>
              <a:pathLst>
                <a:path h="332938" w="335377">
                  <a:moveTo>
                    <a:pt x="335376" y="0"/>
                  </a:moveTo>
                  <a:lnTo>
                    <a:pt x="0" y="0"/>
                  </a:lnTo>
                  <a:lnTo>
                    <a:pt x="0" y="332938"/>
                  </a:lnTo>
                  <a:lnTo>
                    <a:pt x="335376" y="332938"/>
                  </a:lnTo>
                  <a:lnTo>
                    <a:pt x="335376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030487" y="781839"/>
              <a:ext cx="462222" cy="601265"/>
            </a:xfrm>
            <a:custGeom>
              <a:avLst/>
              <a:gdLst/>
              <a:ahLst/>
              <a:cxnLst/>
              <a:rect r="r" b="b" t="t" l="l"/>
              <a:pathLst>
                <a:path h="601265" w="462222">
                  <a:moveTo>
                    <a:pt x="0" y="0"/>
                  </a:moveTo>
                  <a:lnTo>
                    <a:pt x="462223" y="0"/>
                  </a:lnTo>
                  <a:lnTo>
                    <a:pt x="462223" y="601265"/>
                  </a:lnTo>
                  <a:lnTo>
                    <a:pt x="0" y="601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568925" y="2245097"/>
              <a:ext cx="2395739" cy="298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6"/>
                </a:lnSpc>
                <a:spcBef>
                  <a:spcPct val="0"/>
                </a:spcBef>
              </a:pPr>
              <a:r>
                <a:rPr lang="en-US" sz="130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Dig up flowers</a:t>
              </a:r>
              <a:r>
                <a:rPr lang="en-US" sz="130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Q = 0.2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4507221"/>
            <a:ext cx="3014359" cy="2005445"/>
            <a:chOff x="0" y="0"/>
            <a:chExt cx="4019146" cy="26739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740512"/>
              <a:ext cx="4019146" cy="847674"/>
            </a:xfrm>
            <a:custGeom>
              <a:avLst/>
              <a:gdLst/>
              <a:ahLst/>
              <a:cxnLst/>
              <a:rect r="r" b="b" t="t" l="l"/>
              <a:pathLst>
                <a:path h="847674" w="4019146">
                  <a:moveTo>
                    <a:pt x="0" y="0"/>
                  </a:moveTo>
                  <a:lnTo>
                    <a:pt x="4019146" y="0"/>
                  </a:lnTo>
                  <a:lnTo>
                    <a:pt x="4019146" y="847675"/>
                  </a:lnTo>
                  <a:lnTo>
                    <a:pt x="0" y="84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60818" y="902250"/>
              <a:ext cx="1050563" cy="838262"/>
            </a:xfrm>
            <a:custGeom>
              <a:avLst/>
              <a:gdLst/>
              <a:ahLst/>
              <a:cxnLst/>
              <a:rect r="r" b="b" t="t" l="l"/>
              <a:pathLst>
                <a:path h="838262" w="1050563">
                  <a:moveTo>
                    <a:pt x="0" y="0"/>
                  </a:moveTo>
                  <a:lnTo>
                    <a:pt x="1050563" y="0"/>
                  </a:lnTo>
                  <a:lnTo>
                    <a:pt x="1050563" y="838262"/>
                  </a:lnTo>
                  <a:lnTo>
                    <a:pt x="0" y="838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470137">
              <a:off x="647517" y="1638205"/>
              <a:ext cx="935931" cy="428826"/>
            </a:xfrm>
            <a:custGeom>
              <a:avLst/>
              <a:gdLst/>
              <a:ahLst/>
              <a:cxnLst/>
              <a:rect r="r" b="b" t="t" l="l"/>
              <a:pathLst>
                <a:path h="428826" w="935931">
                  <a:moveTo>
                    <a:pt x="0" y="0"/>
                  </a:moveTo>
                  <a:lnTo>
                    <a:pt x="935930" y="0"/>
                  </a:lnTo>
                  <a:lnTo>
                    <a:pt x="935930" y="428827"/>
                  </a:lnTo>
                  <a:lnTo>
                    <a:pt x="0" y="428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-2197074">
              <a:off x="1285483" y="1561048"/>
              <a:ext cx="279653" cy="320248"/>
              <a:chOff x="0" y="0"/>
              <a:chExt cx="1259840" cy="144272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49574" y="50800"/>
                <a:ext cx="1159650" cy="1339988"/>
              </a:xfrm>
              <a:custGeom>
                <a:avLst/>
                <a:gdLst/>
                <a:ahLst/>
                <a:cxnLst/>
                <a:rect r="r" b="b" t="t" l="l"/>
                <a:pathLst>
                  <a:path h="1339988" w="1159650">
                    <a:moveTo>
                      <a:pt x="78696" y="0"/>
                    </a:moveTo>
                    <a:cubicBezTo>
                      <a:pt x="533356" y="34290"/>
                      <a:pt x="570186" y="45720"/>
                      <a:pt x="629876" y="74930"/>
                    </a:cubicBezTo>
                    <a:cubicBezTo>
                      <a:pt x="712426" y="115570"/>
                      <a:pt x="824186" y="187960"/>
                      <a:pt x="905466" y="264160"/>
                    </a:cubicBezTo>
                    <a:cubicBezTo>
                      <a:pt x="988016" y="340360"/>
                      <a:pt x="1081996" y="467360"/>
                      <a:pt x="1118826" y="530860"/>
                    </a:cubicBezTo>
                    <a:cubicBezTo>
                      <a:pt x="1136606" y="561340"/>
                      <a:pt x="1141686" y="577850"/>
                      <a:pt x="1148036" y="604520"/>
                    </a:cubicBezTo>
                    <a:cubicBezTo>
                      <a:pt x="1154386" y="629920"/>
                      <a:pt x="1158196" y="650240"/>
                      <a:pt x="1159466" y="685800"/>
                    </a:cubicBezTo>
                    <a:cubicBezTo>
                      <a:pt x="1160736" y="748030"/>
                      <a:pt x="1155656" y="867410"/>
                      <a:pt x="1136606" y="952500"/>
                    </a:cubicBezTo>
                    <a:cubicBezTo>
                      <a:pt x="1117556" y="1033780"/>
                      <a:pt x="1081996" y="1141730"/>
                      <a:pt x="1048976" y="1183640"/>
                    </a:cubicBezTo>
                    <a:cubicBezTo>
                      <a:pt x="1032466" y="1205230"/>
                      <a:pt x="1013416" y="1215390"/>
                      <a:pt x="995636" y="1220470"/>
                    </a:cubicBezTo>
                    <a:cubicBezTo>
                      <a:pt x="981666" y="1225550"/>
                      <a:pt x="966426" y="1224280"/>
                      <a:pt x="952456" y="1220470"/>
                    </a:cubicBezTo>
                    <a:cubicBezTo>
                      <a:pt x="938486" y="1217930"/>
                      <a:pt x="924516" y="1210310"/>
                      <a:pt x="913086" y="1201420"/>
                    </a:cubicBezTo>
                    <a:cubicBezTo>
                      <a:pt x="902926" y="1191260"/>
                      <a:pt x="895306" y="1183640"/>
                      <a:pt x="887686" y="1164590"/>
                    </a:cubicBezTo>
                    <a:cubicBezTo>
                      <a:pt x="873716" y="1126490"/>
                      <a:pt x="886416" y="1012190"/>
                      <a:pt x="869906" y="962660"/>
                    </a:cubicBezTo>
                    <a:cubicBezTo>
                      <a:pt x="858476" y="930910"/>
                      <a:pt x="835616" y="916940"/>
                      <a:pt x="822916" y="890270"/>
                    </a:cubicBezTo>
                    <a:cubicBezTo>
                      <a:pt x="807676" y="859790"/>
                      <a:pt x="808946" y="819150"/>
                      <a:pt x="783546" y="789940"/>
                    </a:cubicBezTo>
                    <a:cubicBezTo>
                      <a:pt x="750526" y="753110"/>
                      <a:pt x="666706" y="739140"/>
                      <a:pt x="622256" y="701040"/>
                    </a:cubicBezTo>
                    <a:cubicBezTo>
                      <a:pt x="580346" y="664210"/>
                      <a:pt x="554946" y="600710"/>
                      <a:pt x="521926" y="570230"/>
                    </a:cubicBezTo>
                    <a:cubicBezTo>
                      <a:pt x="497796" y="547370"/>
                      <a:pt x="480016" y="539750"/>
                      <a:pt x="448266" y="523240"/>
                    </a:cubicBezTo>
                    <a:cubicBezTo>
                      <a:pt x="402546" y="500380"/>
                      <a:pt x="328886" y="481330"/>
                      <a:pt x="267926" y="452120"/>
                    </a:cubicBezTo>
                    <a:cubicBezTo>
                      <a:pt x="203156" y="421640"/>
                      <a:pt x="109176" y="375920"/>
                      <a:pt x="72346" y="340360"/>
                    </a:cubicBezTo>
                    <a:cubicBezTo>
                      <a:pt x="52026" y="321310"/>
                      <a:pt x="40596" y="306070"/>
                      <a:pt x="36786" y="285750"/>
                    </a:cubicBezTo>
                    <a:cubicBezTo>
                      <a:pt x="32976" y="266700"/>
                      <a:pt x="38056" y="238760"/>
                      <a:pt x="45676" y="222250"/>
                    </a:cubicBezTo>
                    <a:cubicBezTo>
                      <a:pt x="53296" y="208280"/>
                      <a:pt x="64726" y="198120"/>
                      <a:pt x="76156" y="190500"/>
                    </a:cubicBezTo>
                    <a:cubicBezTo>
                      <a:pt x="87586" y="182880"/>
                      <a:pt x="102826" y="176530"/>
                      <a:pt x="118066" y="176530"/>
                    </a:cubicBezTo>
                    <a:cubicBezTo>
                      <a:pt x="135846" y="175260"/>
                      <a:pt x="162516" y="177800"/>
                      <a:pt x="180296" y="193040"/>
                    </a:cubicBezTo>
                    <a:cubicBezTo>
                      <a:pt x="208236" y="218440"/>
                      <a:pt x="233636" y="299720"/>
                      <a:pt x="242526" y="342900"/>
                    </a:cubicBezTo>
                    <a:cubicBezTo>
                      <a:pt x="248876" y="372110"/>
                      <a:pt x="231096" y="403860"/>
                      <a:pt x="242526" y="421640"/>
                    </a:cubicBezTo>
                    <a:cubicBezTo>
                      <a:pt x="255226" y="438150"/>
                      <a:pt x="294596" y="434340"/>
                      <a:pt x="318726" y="445770"/>
                    </a:cubicBezTo>
                    <a:cubicBezTo>
                      <a:pt x="344126" y="457200"/>
                      <a:pt x="370796" y="473710"/>
                      <a:pt x="391116" y="492760"/>
                    </a:cubicBezTo>
                    <a:cubicBezTo>
                      <a:pt x="410166" y="511810"/>
                      <a:pt x="415246" y="534670"/>
                      <a:pt x="436836" y="560070"/>
                    </a:cubicBezTo>
                    <a:cubicBezTo>
                      <a:pt x="471126" y="600710"/>
                      <a:pt x="553676" y="665480"/>
                      <a:pt x="585426" y="708660"/>
                    </a:cubicBezTo>
                    <a:cubicBezTo>
                      <a:pt x="604476" y="735330"/>
                      <a:pt x="610826" y="750570"/>
                      <a:pt x="623526" y="779780"/>
                    </a:cubicBezTo>
                    <a:cubicBezTo>
                      <a:pt x="641306" y="821690"/>
                      <a:pt x="646386" y="886460"/>
                      <a:pt x="673056" y="937260"/>
                    </a:cubicBezTo>
                    <a:cubicBezTo>
                      <a:pt x="703536" y="994410"/>
                      <a:pt x="768306" y="1050290"/>
                      <a:pt x="801326" y="1104900"/>
                    </a:cubicBezTo>
                    <a:cubicBezTo>
                      <a:pt x="827996" y="1151890"/>
                      <a:pt x="861016" y="1202690"/>
                      <a:pt x="861016" y="1242060"/>
                    </a:cubicBezTo>
                    <a:cubicBezTo>
                      <a:pt x="861016" y="1271270"/>
                      <a:pt x="844506" y="1304290"/>
                      <a:pt x="826726" y="1320800"/>
                    </a:cubicBezTo>
                    <a:cubicBezTo>
                      <a:pt x="811486" y="1334770"/>
                      <a:pt x="789896" y="1339850"/>
                      <a:pt x="770846" y="1339850"/>
                    </a:cubicBezTo>
                    <a:cubicBezTo>
                      <a:pt x="753066" y="1341120"/>
                      <a:pt x="730206" y="1333500"/>
                      <a:pt x="714966" y="1322070"/>
                    </a:cubicBezTo>
                    <a:cubicBezTo>
                      <a:pt x="700996" y="1311910"/>
                      <a:pt x="685756" y="1294130"/>
                      <a:pt x="681946" y="1275080"/>
                    </a:cubicBezTo>
                    <a:cubicBezTo>
                      <a:pt x="676866" y="1250950"/>
                      <a:pt x="683216" y="1210310"/>
                      <a:pt x="698456" y="1189990"/>
                    </a:cubicBezTo>
                    <a:cubicBezTo>
                      <a:pt x="714966" y="1170940"/>
                      <a:pt x="753066" y="1154430"/>
                      <a:pt x="778466" y="1156970"/>
                    </a:cubicBezTo>
                    <a:cubicBezTo>
                      <a:pt x="803866" y="1159510"/>
                      <a:pt x="836886" y="1184910"/>
                      <a:pt x="849586" y="1203960"/>
                    </a:cubicBezTo>
                    <a:cubicBezTo>
                      <a:pt x="861016" y="1220470"/>
                      <a:pt x="863556" y="1243330"/>
                      <a:pt x="861016" y="1262380"/>
                    </a:cubicBezTo>
                    <a:cubicBezTo>
                      <a:pt x="858476" y="1280160"/>
                      <a:pt x="849586" y="1301750"/>
                      <a:pt x="834346" y="1314450"/>
                    </a:cubicBezTo>
                    <a:cubicBezTo>
                      <a:pt x="815296" y="1329690"/>
                      <a:pt x="774656" y="1341120"/>
                      <a:pt x="751796" y="1338580"/>
                    </a:cubicBezTo>
                    <a:cubicBezTo>
                      <a:pt x="731476" y="1336040"/>
                      <a:pt x="716236" y="1325880"/>
                      <a:pt x="700996" y="1309370"/>
                    </a:cubicBezTo>
                    <a:cubicBezTo>
                      <a:pt x="676866" y="1283970"/>
                      <a:pt x="664166" y="1228090"/>
                      <a:pt x="637496" y="1187450"/>
                    </a:cubicBezTo>
                    <a:cubicBezTo>
                      <a:pt x="607016" y="1140460"/>
                      <a:pt x="551136" y="1098550"/>
                      <a:pt x="520656" y="1043940"/>
                    </a:cubicBezTo>
                    <a:cubicBezTo>
                      <a:pt x="488906" y="985520"/>
                      <a:pt x="491446" y="900430"/>
                      <a:pt x="457156" y="844550"/>
                    </a:cubicBezTo>
                    <a:cubicBezTo>
                      <a:pt x="425406" y="789940"/>
                      <a:pt x="359366" y="750570"/>
                      <a:pt x="323806" y="708660"/>
                    </a:cubicBezTo>
                    <a:cubicBezTo>
                      <a:pt x="297136" y="676910"/>
                      <a:pt x="285706" y="635000"/>
                      <a:pt x="259036" y="618490"/>
                    </a:cubicBezTo>
                    <a:cubicBezTo>
                      <a:pt x="236176" y="603250"/>
                      <a:pt x="203156" y="612140"/>
                      <a:pt x="177756" y="603250"/>
                    </a:cubicBezTo>
                    <a:cubicBezTo>
                      <a:pt x="152356" y="594360"/>
                      <a:pt x="124416" y="582930"/>
                      <a:pt x="105366" y="566420"/>
                    </a:cubicBezTo>
                    <a:cubicBezTo>
                      <a:pt x="87586" y="548640"/>
                      <a:pt x="71076" y="529590"/>
                      <a:pt x="63456" y="501650"/>
                    </a:cubicBezTo>
                    <a:cubicBezTo>
                      <a:pt x="52026" y="461010"/>
                      <a:pt x="82506" y="373380"/>
                      <a:pt x="72346" y="340360"/>
                    </a:cubicBezTo>
                    <a:cubicBezTo>
                      <a:pt x="65996" y="323850"/>
                      <a:pt x="49486" y="321310"/>
                      <a:pt x="44406" y="307340"/>
                    </a:cubicBezTo>
                    <a:cubicBezTo>
                      <a:pt x="36786" y="289560"/>
                      <a:pt x="32976" y="261620"/>
                      <a:pt x="38056" y="242570"/>
                    </a:cubicBezTo>
                    <a:cubicBezTo>
                      <a:pt x="43136" y="223520"/>
                      <a:pt x="59646" y="200660"/>
                      <a:pt x="76156" y="190500"/>
                    </a:cubicBezTo>
                    <a:cubicBezTo>
                      <a:pt x="92666" y="179070"/>
                      <a:pt x="112986" y="172720"/>
                      <a:pt x="139656" y="176530"/>
                    </a:cubicBezTo>
                    <a:cubicBezTo>
                      <a:pt x="190456" y="184150"/>
                      <a:pt x="281896" y="256540"/>
                      <a:pt x="349206" y="288290"/>
                    </a:cubicBezTo>
                    <a:cubicBezTo>
                      <a:pt x="407626" y="314960"/>
                      <a:pt x="471126" y="332740"/>
                      <a:pt x="518116" y="354330"/>
                    </a:cubicBezTo>
                    <a:cubicBezTo>
                      <a:pt x="552406" y="369570"/>
                      <a:pt x="575266" y="375920"/>
                      <a:pt x="604476" y="400050"/>
                    </a:cubicBezTo>
                    <a:cubicBezTo>
                      <a:pt x="645116" y="433070"/>
                      <a:pt x="683216" y="510540"/>
                      <a:pt x="731476" y="549910"/>
                    </a:cubicBezTo>
                    <a:cubicBezTo>
                      <a:pt x="774656" y="585470"/>
                      <a:pt x="839426" y="601980"/>
                      <a:pt x="876256" y="629920"/>
                    </a:cubicBezTo>
                    <a:cubicBezTo>
                      <a:pt x="904196" y="650240"/>
                      <a:pt x="921976" y="662940"/>
                      <a:pt x="939756" y="690880"/>
                    </a:cubicBezTo>
                    <a:cubicBezTo>
                      <a:pt x="965156" y="732790"/>
                      <a:pt x="976586" y="819150"/>
                      <a:pt x="998176" y="864870"/>
                    </a:cubicBezTo>
                    <a:cubicBezTo>
                      <a:pt x="1014686" y="899160"/>
                      <a:pt x="1040086" y="913130"/>
                      <a:pt x="1052786" y="947420"/>
                    </a:cubicBezTo>
                    <a:cubicBezTo>
                      <a:pt x="1069296" y="996950"/>
                      <a:pt x="1070566" y="1102360"/>
                      <a:pt x="1064216" y="1141730"/>
                    </a:cubicBezTo>
                    <a:cubicBezTo>
                      <a:pt x="1061676" y="1162050"/>
                      <a:pt x="1056596" y="1172210"/>
                      <a:pt x="1048976" y="1183640"/>
                    </a:cubicBezTo>
                    <a:cubicBezTo>
                      <a:pt x="1041356" y="1195070"/>
                      <a:pt x="1028656" y="1206500"/>
                      <a:pt x="1015956" y="1212850"/>
                    </a:cubicBezTo>
                    <a:cubicBezTo>
                      <a:pt x="1004526" y="1219200"/>
                      <a:pt x="988016" y="1223010"/>
                      <a:pt x="974046" y="1223010"/>
                    </a:cubicBezTo>
                    <a:cubicBezTo>
                      <a:pt x="960076" y="1223010"/>
                      <a:pt x="944836" y="1220470"/>
                      <a:pt x="932136" y="1212850"/>
                    </a:cubicBezTo>
                    <a:cubicBezTo>
                      <a:pt x="915626" y="1203960"/>
                      <a:pt x="895306" y="1182370"/>
                      <a:pt x="887686" y="1164590"/>
                    </a:cubicBezTo>
                    <a:cubicBezTo>
                      <a:pt x="881336" y="1150620"/>
                      <a:pt x="880066" y="1141730"/>
                      <a:pt x="882606" y="1121410"/>
                    </a:cubicBezTo>
                    <a:cubicBezTo>
                      <a:pt x="887686" y="1070610"/>
                      <a:pt x="957536" y="934720"/>
                      <a:pt x="971506" y="855980"/>
                    </a:cubicBezTo>
                    <a:cubicBezTo>
                      <a:pt x="982936" y="793750"/>
                      <a:pt x="970236" y="731520"/>
                      <a:pt x="976586" y="685800"/>
                    </a:cubicBezTo>
                    <a:cubicBezTo>
                      <a:pt x="980396" y="655320"/>
                      <a:pt x="1004526" y="631190"/>
                      <a:pt x="995636" y="609600"/>
                    </a:cubicBezTo>
                    <a:cubicBezTo>
                      <a:pt x="985476" y="584200"/>
                      <a:pt x="930866" y="571500"/>
                      <a:pt x="905466" y="548640"/>
                    </a:cubicBezTo>
                    <a:cubicBezTo>
                      <a:pt x="881336" y="529590"/>
                      <a:pt x="862286" y="505460"/>
                      <a:pt x="845776" y="482600"/>
                    </a:cubicBezTo>
                    <a:cubicBezTo>
                      <a:pt x="830536" y="459740"/>
                      <a:pt x="829266" y="435610"/>
                      <a:pt x="808946" y="411480"/>
                    </a:cubicBezTo>
                    <a:cubicBezTo>
                      <a:pt x="779736" y="377190"/>
                      <a:pt x="721316" y="339090"/>
                      <a:pt x="674326" y="306070"/>
                    </a:cubicBezTo>
                    <a:cubicBezTo>
                      <a:pt x="624796" y="271780"/>
                      <a:pt x="587966" y="234950"/>
                      <a:pt x="518116" y="210820"/>
                    </a:cubicBezTo>
                    <a:cubicBezTo>
                      <a:pt x="405086" y="170180"/>
                      <a:pt x="109176" y="182880"/>
                      <a:pt x="41866" y="146050"/>
                    </a:cubicBezTo>
                    <a:cubicBezTo>
                      <a:pt x="20276" y="134620"/>
                      <a:pt x="12656" y="119380"/>
                      <a:pt x="6306" y="105410"/>
                    </a:cubicBezTo>
                    <a:cubicBezTo>
                      <a:pt x="-44" y="92710"/>
                      <a:pt x="-1314" y="81280"/>
                      <a:pt x="1226" y="68580"/>
                    </a:cubicBezTo>
                    <a:cubicBezTo>
                      <a:pt x="3766" y="52070"/>
                      <a:pt x="13926" y="30480"/>
                      <a:pt x="26626" y="19050"/>
                    </a:cubicBezTo>
                    <a:cubicBezTo>
                      <a:pt x="39326" y="7620"/>
                      <a:pt x="78696" y="0"/>
                      <a:pt x="78696" y="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Freeform 21" id="21"/>
            <p:cNvSpPr/>
            <p:nvPr/>
          </p:nvSpPr>
          <p:spPr>
            <a:xfrm flipH="true" flipV="false" rot="-2120148">
              <a:off x="1106664" y="1929989"/>
              <a:ext cx="624911" cy="620366"/>
            </a:xfrm>
            <a:custGeom>
              <a:avLst/>
              <a:gdLst/>
              <a:ahLst/>
              <a:cxnLst/>
              <a:rect r="r" b="b" t="t" l="l"/>
              <a:pathLst>
                <a:path h="620366" w="624911">
                  <a:moveTo>
                    <a:pt x="624911" y="0"/>
                  </a:moveTo>
                  <a:lnTo>
                    <a:pt x="0" y="0"/>
                  </a:lnTo>
                  <a:lnTo>
                    <a:pt x="0" y="620366"/>
                  </a:lnTo>
                  <a:lnTo>
                    <a:pt x="624911" y="620366"/>
                  </a:lnTo>
                  <a:lnTo>
                    <a:pt x="624911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00914" y="1107211"/>
              <a:ext cx="861264" cy="1120344"/>
            </a:xfrm>
            <a:custGeom>
              <a:avLst/>
              <a:gdLst/>
              <a:ahLst/>
              <a:cxnLst/>
              <a:rect r="r" b="b" t="t" l="l"/>
              <a:pathLst>
                <a:path h="1120344" w="861264">
                  <a:moveTo>
                    <a:pt x="0" y="0"/>
                  </a:moveTo>
                  <a:lnTo>
                    <a:pt x="861264" y="0"/>
                  </a:lnTo>
                  <a:lnTo>
                    <a:pt x="861264" y="1120343"/>
                  </a:lnTo>
                  <a:lnTo>
                    <a:pt x="0" y="1120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185943">
              <a:off x="1924500" y="1827724"/>
              <a:ext cx="804011" cy="583943"/>
            </a:xfrm>
            <a:custGeom>
              <a:avLst/>
              <a:gdLst/>
              <a:ahLst/>
              <a:cxnLst/>
              <a:rect r="r" b="b" t="t" l="l"/>
              <a:pathLst>
                <a:path h="583943" w="804011">
                  <a:moveTo>
                    <a:pt x="0" y="0"/>
                  </a:moveTo>
                  <a:lnTo>
                    <a:pt x="804011" y="0"/>
                  </a:lnTo>
                  <a:lnTo>
                    <a:pt x="804011" y="583944"/>
                  </a:lnTo>
                  <a:lnTo>
                    <a:pt x="0" y="583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069425" y="0"/>
              <a:ext cx="1431884" cy="994509"/>
            </a:xfrm>
            <a:custGeom>
              <a:avLst/>
              <a:gdLst/>
              <a:ahLst/>
              <a:cxnLst/>
              <a:rect r="r" b="b" t="t" l="l"/>
              <a:pathLst>
                <a:path h="994509" w="1431884">
                  <a:moveTo>
                    <a:pt x="0" y="0"/>
                  </a:moveTo>
                  <a:lnTo>
                    <a:pt x="1431884" y="0"/>
                  </a:lnTo>
                  <a:lnTo>
                    <a:pt x="1431884" y="994509"/>
                  </a:lnTo>
                  <a:lnTo>
                    <a:pt x="0" y="994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644091" y="167116"/>
              <a:ext cx="141276" cy="612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2"/>
                </a:lnSpc>
                <a:spcBef>
                  <a:spcPct val="0"/>
                </a:spcBef>
              </a:pPr>
              <a:r>
                <a:rPr lang="en-US" sz="281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?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true" rot="-900330">
            <a:off x="3711007" y="3868851"/>
            <a:ext cx="2683228" cy="758012"/>
          </a:xfrm>
          <a:custGeom>
            <a:avLst/>
            <a:gdLst/>
            <a:ahLst/>
            <a:cxnLst/>
            <a:rect r="r" b="b" t="t" l="l"/>
            <a:pathLst>
              <a:path h="758012" w="2683228">
                <a:moveTo>
                  <a:pt x="0" y="758012"/>
                </a:moveTo>
                <a:lnTo>
                  <a:pt x="2683228" y="758012"/>
                </a:lnTo>
                <a:lnTo>
                  <a:pt x="2683228" y="0"/>
                </a:lnTo>
                <a:lnTo>
                  <a:pt x="0" y="0"/>
                </a:lnTo>
                <a:lnTo>
                  <a:pt x="0" y="758012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889751">
            <a:off x="3710942" y="7187670"/>
            <a:ext cx="2683228" cy="758012"/>
          </a:xfrm>
          <a:custGeom>
            <a:avLst/>
            <a:gdLst/>
            <a:ahLst/>
            <a:cxnLst/>
            <a:rect r="r" b="b" t="t" l="l"/>
            <a:pathLst>
              <a:path h="758012" w="2683228">
                <a:moveTo>
                  <a:pt x="0" y="0"/>
                </a:moveTo>
                <a:lnTo>
                  <a:pt x="2683229" y="0"/>
                </a:lnTo>
                <a:lnTo>
                  <a:pt x="2683229" y="758012"/>
                </a:lnTo>
                <a:lnTo>
                  <a:pt x="0" y="7580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6850866" y="6610519"/>
            <a:ext cx="4521532" cy="2147713"/>
            <a:chOff x="0" y="0"/>
            <a:chExt cx="6028709" cy="28636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52358" y="1177598"/>
              <a:ext cx="2097786" cy="442442"/>
            </a:xfrm>
            <a:custGeom>
              <a:avLst/>
              <a:gdLst/>
              <a:ahLst/>
              <a:cxnLst/>
              <a:rect r="r" b="b" t="t" l="l"/>
              <a:pathLst>
                <a:path h="442442" w="2097786">
                  <a:moveTo>
                    <a:pt x="0" y="0"/>
                  </a:moveTo>
                  <a:lnTo>
                    <a:pt x="2097786" y="0"/>
                  </a:lnTo>
                  <a:lnTo>
                    <a:pt x="2097786" y="442442"/>
                  </a:lnTo>
                  <a:lnTo>
                    <a:pt x="0" y="442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432964" y="352246"/>
              <a:ext cx="661163" cy="527553"/>
            </a:xfrm>
            <a:custGeom>
              <a:avLst/>
              <a:gdLst/>
              <a:ahLst/>
              <a:cxnLst/>
              <a:rect r="r" b="b" t="t" l="l"/>
              <a:pathLst>
                <a:path h="527553" w="661163">
                  <a:moveTo>
                    <a:pt x="0" y="0"/>
                  </a:moveTo>
                  <a:lnTo>
                    <a:pt x="661163" y="0"/>
                  </a:lnTo>
                  <a:lnTo>
                    <a:pt x="661163" y="527553"/>
                  </a:lnTo>
                  <a:lnTo>
                    <a:pt x="0" y="527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534470" y="847047"/>
              <a:ext cx="449535" cy="584761"/>
            </a:xfrm>
            <a:custGeom>
              <a:avLst/>
              <a:gdLst/>
              <a:ahLst/>
              <a:cxnLst/>
              <a:rect r="r" b="b" t="t" l="l"/>
              <a:pathLst>
                <a:path h="584761" w="449535">
                  <a:moveTo>
                    <a:pt x="0" y="0"/>
                  </a:moveTo>
                  <a:lnTo>
                    <a:pt x="449535" y="0"/>
                  </a:lnTo>
                  <a:lnTo>
                    <a:pt x="449535" y="584762"/>
                  </a:lnTo>
                  <a:lnTo>
                    <a:pt x="0" y="584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1726937">
              <a:off x="980956" y="561645"/>
              <a:ext cx="677348" cy="310349"/>
            </a:xfrm>
            <a:custGeom>
              <a:avLst/>
              <a:gdLst/>
              <a:ahLst/>
              <a:cxnLst/>
              <a:rect r="r" b="b" t="t" l="l"/>
              <a:pathLst>
                <a:path h="310349" w="677348">
                  <a:moveTo>
                    <a:pt x="0" y="0"/>
                  </a:moveTo>
                  <a:lnTo>
                    <a:pt x="677348" y="0"/>
                  </a:lnTo>
                  <a:lnTo>
                    <a:pt x="677348" y="310348"/>
                  </a:lnTo>
                  <a:lnTo>
                    <a:pt x="0" y="310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3165092" y="0"/>
              <a:ext cx="2863617" cy="2863617"/>
            </a:xfrm>
            <a:custGeom>
              <a:avLst/>
              <a:gdLst/>
              <a:ahLst/>
              <a:cxnLst/>
              <a:rect r="r" b="b" t="t" l="l"/>
              <a:pathLst>
                <a:path h="2863617" w="2863617">
                  <a:moveTo>
                    <a:pt x="0" y="0"/>
                  </a:moveTo>
                  <a:lnTo>
                    <a:pt x="2863617" y="0"/>
                  </a:lnTo>
                  <a:lnTo>
                    <a:pt x="2863617" y="2863617"/>
                  </a:lnTo>
                  <a:lnTo>
                    <a:pt x="0" y="2863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w="38100" cap="sq">
              <a:solidFill>
                <a:srgbClr val="AD0C34"/>
              </a:solidFill>
              <a:prstDash val="lgDash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0" y="2288489"/>
              <a:ext cx="2358900" cy="298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6"/>
                </a:lnSpc>
                <a:spcBef>
                  <a:spcPct val="0"/>
                </a:spcBef>
              </a:pPr>
              <a:r>
                <a:rPr lang="en-US" sz="130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Water flowers: Q = 0.8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3435941" y="1165111"/>
              <a:ext cx="2156991" cy="454929"/>
            </a:xfrm>
            <a:custGeom>
              <a:avLst/>
              <a:gdLst/>
              <a:ahLst/>
              <a:cxnLst/>
              <a:rect r="r" b="b" t="t" l="l"/>
              <a:pathLst>
                <a:path h="454929" w="2156991">
                  <a:moveTo>
                    <a:pt x="0" y="0"/>
                  </a:moveTo>
                  <a:lnTo>
                    <a:pt x="2156991" y="0"/>
                  </a:lnTo>
                  <a:lnTo>
                    <a:pt x="2156991" y="454929"/>
                  </a:lnTo>
                  <a:lnTo>
                    <a:pt x="0" y="45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4058927" y="715233"/>
              <a:ext cx="563815" cy="449878"/>
            </a:xfrm>
            <a:custGeom>
              <a:avLst/>
              <a:gdLst/>
              <a:ahLst/>
              <a:cxnLst/>
              <a:rect r="r" b="b" t="t" l="l"/>
              <a:pathLst>
                <a:path h="449878" w="563815">
                  <a:moveTo>
                    <a:pt x="0" y="0"/>
                  </a:moveTo>
                  <a:lnTo>
                    <a:pt x="563816" y="0"/>
                  </a:lnTo>
                  <a:lnTo>
                    <a:pt x="563816" y="449878"/>
                  </a:lnTo>
                  <a:lnTo>
                    <a:pt x="0" y="449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true" flipV="false" rot="1946898">
              <a:off x="4429212" y="779215"/>
              <a:ext cx="335377" cy="332938"/>
            </a:xfrm>
            <a:custGeom>
              <a:avLst/>
              <a:gdLst/>
              <a:ahLst/>
              <a:cxnLst/>
              <a:rect r="r" b="b" t="t" l="l"/>
              <a:pathLst>
                <a:path h="332938" w="335377">
                  <a:moveTo>
                    <a:pt x="335377" y="0"/>
                  </a:moveTo>
                  <a:lnTo>
                    <a:pt x="0" y="0"/>
                  </a:lnTo>
                  <a:lnTo>
                    <a:pt x="0" y="332937"/>
                  </a:lnTo>
                  <a:lnTo>
                    <a:pt x="335377" y="332937"/>
                  </a:lnTo>
                  <a:lnTo>
                    <a:pt x="33537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4778129" y="825231"/>
              <a:ext cx="462222" cy="601265"/>
            </a:xfrm>
            <a:custGeom>
              <a:avLst/>
              <a:gdLst/>
              <a:ahLst/>
              <a:cxnLst/>
              <a:rect r="r" b="b" t="t" l="l"/>
              <a:pathLst>
                <a:path h="601265" w="462222">
                  <a:moveTo>
                    <a:pt x="0" y="0"/>
                  </a:moveTo>
                  <a:lnTo>
                    <a:pt x="462222" y="0"/>
                  </a:lnTo>
                  <a:lnTo>
                    <a:pt x="462222" y="601265"/>
                  </a:lnTo>
                  <a:lnTo>
                    <a:pt x="0" y="601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3316567" y="2288489"/>
              <a:ext cx="2395739" cy="298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6"/>
                </a:lnSpc>
                <a:spcBef>
                  <a:spcPct val="0"/>
                </a:spcBef>
              </a:pPr>
              <a:r>
                <a:rPr lang="en-US" sz="130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Dig up flowers</a:t>
              </a:r>
              <a:r>
                <a:rPr lang="en-US" sz="130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Q = 0.2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1997690" y="3396513"/>
            <a:ext cx="3871168" cy="129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Exploitation</a:t>
            </a:r>
          </a:p>
          <a:p>
            <a:pPr algn="ctr">
              <a:lnSpc>
                <a:spcPts val="3496"/>
              </a:lnSpc>
              <a:spcBef>
                <a:spcPct val="0"/>
              </a:spcBef>
            </a:pPr>
            <a:r>
              <a:rPr lang="en-US" sz="24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Choosing the best-kno</a:t>
            </a:r>
            <a:r>
              <a:rPr lang="en-US" sz="24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wn</a:t>
            </a:r>
          </a:p>
          <a:p>
            <a:pPr algn="ctr">
              <a:lnSpc>
                <a:spcPts val="3496"/>
              </a:lnSpc>
              <a:spcBef>
                <a:spcPct val="0"/>
              </a:spcBef>
            </a:pPr>
            <a:r>
              <a:rPr lang="en-US" sz="24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action to get rewards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139895" y="6893545"/>
            <a:ext cx="3586758" cy="129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Exploration</a:t>
            </a:r>
          </a:p>
          <a:p>
            <a:pPr algn="ctr">
              <a:lnSpc>
                <a:spcPts val="3496"/>
              </a:lnSpc>
              <a:spcBef>
                <a:spcPct val="0"/>
              </a:spcBef>
            </a:pPr>
            <a:r>
              <a:rPr lang="en-US" sz="24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Trying n</a:t>
            </a:r>
            <a:r>
              <a:rPr lang="en-US" sz="24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ew actions to </a:t>
            </a:r>
          </a:p>
          <a:p>
            <a:pPr algn="ctr">
              <a:lnSpc>
                <a:spcPts val="3496"/>
              </a:lnSpc>
              <a:spcBef>
                <a:spcPct val="0"/>
              </a:spcBef>
            </a:pPr>
            <a:r>
              <a:rPr lang="en-US" sz="24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discover better options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357702"/>
            <a:ext cx="9772975" cy="940649"/>
          </a:xfrm>
          <a:custGeom>
            <a:avLst/>
            <a:gdLst/>
            <a:ahLst/>
            <a:cxnLst/>
            <a:rect r="r" b="b" t="t" l="l"/>
            <a:pathLst>
              <a:path h="940649" w="9772975">
                <a:moveTo>
                  <a:pt x="0" y="0"/>
                </a:moveTo>
                <a:lnTo>
                  <a:pt x="9772975" y="0"/>
                </a:lnTo>
                <a:lnTo>
                  <a:pt x="9772975" y="940649"/>
                </a:lnTo>
                <a:lnTo>
                  <a:pt x="0" y="940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8433346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are Q-values learned?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5" tooltip="http://hpi.de/kisz"/>
              </a:rPr>
              <a:t>hpi.de/kisz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95360"/>
            <a:ext cx="801409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Q-values ar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not known at the beginning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700" y="5642768"/>
            <a:ext cx="1709025" cy="0"/>
          </a:xfrm>
          <a:prstGeom prst="line">
            <a:avLst/>
          </a:prstGeom>
          <a:ln cap="flat" w="104775">
            <a:solidFill>
              <a:srgbClr val="319EE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2937784" y="5623718"/>
            <a:ext cx="1357814" cy="19050"/>
          </a:xfrm>
          <a:prstGeom prst="line">
            <a:avLst/>
          </a:prstGeom>
          <a:ln cap="flat" w="104775">
            <a:solidFill>
              <a:srgbClr val="FF66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4764196" y="5623718"/>
            <a:ext cx="6037480" cy="0"/>
          </a:xfrm>
          <a:prstGeom prst="line">
            <a:avLst/>
          </a:prstGeom>
          <a:ln cap="flat" w="104775">
            <a:solidFill>
              <a:srgbClr val="A8CE3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2799059" y="4357702"/>
            <a:ext cx="4932650" cy="4109703"/>
            <a:chOff x="0" y="0"/>
            <a:chExt cx="6576867" cy="54796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89463" cy="638489"/>
            </a:xfrm>
            <a:custGeom>
              <a:avLst/>
              <a:gdLst/>
              <a:ahLst/>
              <a:cxnLst/>
              <a:rect r="r" b="b" t="t" l="l"/>
              <a:pathLst>
                <a:path h="638489" w="3089463">
                  <a:moveTo>
                    <a:pt x="0" y="0"/>
                  </a:moveTo>
                  <a:lnTo>
                    <a:pt x="3089463" y="0"/>
                  </a:lnTo>
                  <a:lnTo>
                    <a:pt x="3089463" y="638489"/>
                  </a:lnTo>
                  <a:lnTo>
                    <a:pt x="0" y="63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38489"/>
              <a:ext cx="2585816" cy="4841115"/>
            </a:xfrm>
            <a:custGeom>
              <a:avLst/>
              <a:gdLst/>
              <a:ahLst/>
              <a:cxnLst/>
              <a:rect r="r" b="b" t="t" l="l"/>
              <a:pathLst>
                <a:path h="4841115" w="2585816">
                  <a:moveTo>
                    <a:pt x="0" y="0"/>
                  </a:moveTo>
                  <a:lnTo>
                    <a:pt x="2585816" y="0"/>
                  </a:lnTo>
                  <a:lnTo>
                    <a:pt x="2585816" y="4841114"/>
                  </a:lnTo>
                  <a:lnTo>
                    <a:pt x="0" y="4841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36460" y="777995"/>
              <a:ext cx="3440406" cy="4663662"/>
            </a:xfrm>
            <a:custGeom>
              <a:avLst/>
              <a:gdLst/>
              <a:ahLst/>
              <a:cxnLst/>
              <a:rect r="r" b="b" t="t" l="l"/>
              <a:pathLst>
                <a:path h="4663662" w="3440406">
                  <a:moveTo>
                    <a:pt x="0" y="0"/>
                  </a:moveTo>
                  <a:lnTo>
                    <a:pt x="3440407" y="0"/>
                  </a:lnTo>
                  <a:lnTo>
                    <a:pt x="3440407" y="4663662"/>
                  </a:lnTo>
                  <a:lnTo>
                    <a:pt x="0" y="4663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2962084"/>
            <a:ext cx="8014097" cy="42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14902" y="5764435"/>
            <a:ext cx="2022882" cy="86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new </a:t>
            </a:r>
          </a:p>
          <a:p>
            <a:pPr algn="ctr">
              <a:lnSpc>
                <a:spcPts val="3496"/>
              </a:lnSpc>
              <a:spcBef>
                <a:spcPct val="0"/>
              </a:spcBef>
            </a:pPr>
            <a:r>
              <a:rPr lang="en-US" sz="24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Q-value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11874" y="5764435"/>
            <a:ext cx="2022882" cy="86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current</a:t>
            </a:r>
          </a:p>
          <a:p>
            <a:pPr algn="ctr">
              <a:lnSpc>
                <a:spcPts val="3496"/>
              </a:lnSpc>
              <a:spcBef>
                <a:spcPct val="0"/>
              </a:spcBef>
            </a:pPr>
            <a:r>
              <a:rPr lang="en-US" sz="24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Q-value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64196" y="5764435"/>
            <a:ext cx="6037480" cy="42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  <a:spcBef>
                <a:spcPct val="0"/>
              </a:spcBef>
            </a:pPr>
            <a:r>
              <a:rPr lang="en-US" sz="24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new information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008" y="2727311"/>
            <a:ext cx="5302410" cy="5261306"/>
          </a:xfrm>
          <a:custGeom>
            <a:avLst/>
            <a:gdLst/>
            <a:ahLst/>
            <a:cxnLst/>
            <a:rect r="r" b="b" t="t" l="l"/>
            <a:pathLst>
              <a:path h="5261306" w="5302410">
                <a:moveTo>
                  <a:pt x="0" y="0"/>
                </a:moveTo>
                <a:lnTo>
                  <a:pt x="5302410" y="0"/>
                </a:lnTo>
                <a:lnTo>
                  <a:pt x="5302410" y="5261306"/>
                </a:lnTo>
                <a:lnTo>
                  <a:pt x="0" y="5261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6789539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 Frozen Lake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47226" y="1739887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5" tooltip="http://hpi.de/kisz"/>
              </a:rPr>
              <a:t>hpi.de/kisz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1456216" y="2907693"/>
            <a:ext cx="1377900" cy="389257"/>
          </a:xfrm>
          <a:custGeom>
            <a:avLst/>
            <a:gdLst/>
            <a:ahLst/>
            <a:cxnLst/>
            <a:rect r="r" b="b" t="t" l="l"/>
            <a:pathLst>
              <a:path h="389257" w="1377900">
                <a:moveTo>
                  <a:pt x="0" y="389257"/>
                </a:moveTo>
                <a:lnTo>
                  <a:pt x="1377900" y="389257"/>
                </a:lnTo>
                <a:lnTo>
                  <a:pt x="1377900" y="0"/>
                </a:lnTo>
                <a:lnTo>
                  <a:pt x="0" y="0"/>
                </a:lnTo>
                <a:lnTo>
                  <a:pt x="0" y="38925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0380" y="3239800"/>
            <a:ext cx="13206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4878142" y="5668749"/>
            <a:ext cx="530241" cy="5302410"/>
          </a:xfrm>
          <a:custGeom>
            <a:avLst/>
            <a:gdLst/>
            <a:ahLst/>
            <a:cxnLst/>
            <a:rect r="r" b="b" t="t" l="l"/>
            <a:pathLst>
              <a:path h="5302410" w="530241">
                <a:moveTo>
                  <a:pt x="0" y="0"/>
                </a:moveTo>
                <a:lnTo>
                  <a:pt x="530241" y="0"/>
                </a:lnTo>
                <a:lnTo>
                  <a:pt x="530241" y="5302410"/>
                </a:lnTo>
                <a:lnTo>
                  <a:pt x="0" y="5302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22610" y="8594600"/>
            <a:ext cx="26413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83728" y="2727311"/>
            <a:ext cx="9758408" cy="3626236"/>
            <a:chOff x="0" y="0"/>
            <a:chExt cx="13011211" cy="483498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33450"/>
              <a:ext cx="1842387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519698" y="933450"/>
              <a:ext cx="820573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=  if possible, left, right, up, down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49518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State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519698" y="-57150"/>
              <a:ext cx="522748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=  Position in the grid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924049"/>
              <a:ext cx="207385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Reward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001094" y="2533649"/>
              <a:ext cx="7925169" cy="645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6"/>
                </a:lnSpc>
                <a:spcBef>
                  <a:spcPct val="0"/>
                </a:spcBef>
              </a:pPr>
              <a:r>
                <a:rPr lang="en-US" b="true" sz="289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0 for every step on a frozen tile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519698" y="1924049"/>
              <a:ext cx="632485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=  +1 for reaching the goal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001094" y="3198475"/>
              <a:ext cx="5843464" cy="645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6"/>
                </a:lnSpc>
                <a:spcBef>
                  <a:spcPct val="0"/>
                </a:spcBef>
              </a:pPr>
              <a:r>
                <a:rPr lang="en-US" b="true" sz="289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0 for falling into a hole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168231"/>
              <a:ext cx="166878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Policy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519698" y="4168231"/>
              <a:ext cx="10491513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=  choose the action with the best Q-value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true" flipV="true" rot="0">
            <a:off x="7619623" y="7009562"/>
            <a:ext cx="1377900" cy="389257"/>
          </a:xfrm>
          <a:custGeom>
            <a:avLst/>
            <a:gdLst/>
            <a:ahLst/>
            <a:cxnLst/>
            <a:rect r="r" b="b" t="t" l="l"/>
            <a:pathLst>
              <a:path h="389257" w="1377900">
                <a:moveTo>
                  <a:pt x="1377900" y="389257"/>
                </a:moveTo>
                <a:lnTo>
                  <a:pt x="0" y="389257"/>
                </a:lnTo>
                <a:lnTo>
                  <a:pt x="0" y="0"/>
                </a:lnTo>
                <a:lnTo>
                  <a:pt x="1377900" y="0"/>
                </a:lnTo>
                <a:lnTo>
                  <a:pt x="1377900" y="389257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802219" y="7147040"/>
            <a:ext cx="13206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319E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</a:t>
            </a:r>
          </a:p>
        </p:txBody>
      </p:sp>
      <p:sp>
        <p:nvSpPr>
          <p:cNvPr name="Freeform 23" id="23"/>
          <p:cNvSpPr/>
          <p:nvPr/>
        </p:nvSpPr>
        <p:spPr>
          <a:xfrm flipH="false" flipV="true" rot="0">
            <a:off x="1456216" y="7009562"/>
            <a:ext cx="1377900" cy="389257"/>
          </a:xfrm>
          <a:custGeom>
            <a:avLst/>
            <a:gdLst/>
            <a:ahLst/>
            <a:cxnLst/>
            <a:rect r="r" b="b" t="t" l="l"/>
            <a:pathLst>
              <a:path h="389257" w="1377900">
                <a:moveTo>
                  <a:pt x="0" y="389257"/>
                </a:moveTo>
                <a:lnTo>
                  <a:pt x="1377900" y="389257"/>
                </a:lnTo>
                <a:lnTo>
                  <a:pt x="1377900" y="0"/>
                </a:lnTo>
                <a:lnTo>
                  <a:pt x="0" y="0"/>
                </a:lnTo>
                <a:lnTo>
                  <a:pt x="0" y="389257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90380" y="7341669"/>
            <a:ext cx="13206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319E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Trap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5093" y="2179630"/>
            <a:ext cx="14757813" cy="7078670"/>
            <a:chOff x="0" y="0"/>
            <a:chExt cx="19677085" cy="9438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460761"/>
              <a:ext cx="6422733" cy="6372944"/>
            </a:xfrm>
            <a:custGeom>
              <a:avLst/>
              <a:gdLst/>
              <a:ahLst/>
              <a:cxnLst/>
              <a:rect r="r" b="b" t="t" l="l"/>
              <a:pathLst>
                <a:path h="6372944" w="6422733">
                  <a:moveTo>
                    <a:pt x="0" y="0"/>
                  </a:moveTo>
                  <a:lnTo>
                    <a:pt x="6422733" y="0"/>
                  </a:lnTo>
                  <a:lnTo>
                    <a:pt x="6422733" y="6372944"/>
                  </a:lnTo>
                  <a:lnTo>
                    <a:pt x="0" y="6372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157354" y="1508612"/>
              <a:ext cx="5940681" cy="6637632"/>
            </a:xfrm>
            <a:custGeom>
              <a:avLst/>
              <a:gdLst/>
              <a:ahLst/>
              <a:cxnLst/>
              <a:rect r="r" b="b" t="t" l="l"/>
              <a:pathLst>
                <a:path h="6637632" w="5940681">
                  <a:moveTo>
                    <a:pt x="0" y="0"/>
                  </a:moveTo>
                  <a:lnTo>
                    <a:pt x="5940681" y="0"/>
                  </a:lnTo>
                  <a:lnTo>
                    <a:pt x="5940681" y="6637632"/>
                  </a:lnTo>
                  <a:lnTo>
                    <a:pt x="0" y="6637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456375" y="8146470"/>
              <a:ext cx="3031451" cy="621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6"/>
                </a:lnSpc>
                <a:spcBef>
                  <a:spcPct val="0"/>
                </a:spcBef>
              </a:pPr>
              <a:r>
                <a:rPr lang="en-US" b="true" sz="282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Environment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217119" y="8146470"/>
              <a:ext cx="1821151" cy="621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6"/>
                </a:lnSpc>
                <a:spcBef>
                  <a:spcPct val="0"/>
                </a:spcBef>
              </a:pPr>
              <a:r>
                <a:rPr lang="en-US" b="true" sz="282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Q-Table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179158" y="8146470"/>
              <a:ext cx="4756899" cy="1291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6"/>
                </a:lnSpc>
              </a:pPr>
              <a:r>
                <a:rPr lang="en-US" sz="2825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Q-Table for </a:t>
              </a:r>
            </a:p>
            <a:p>
              <a:pPr algn="ctr">
                <a:lnSpc>
                  <a:spcPts val="3956"/>
                </a:lnSpc>
                <a:spcBef>
                  <a:spcPct val="0"/>
                </a:spcBef>
              </a:pPr>
              <a:r>
                <a:rPr lang="en-US" b="true" sz="282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the starting position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13832656" y="1508612"/>
              <a:ext cx="5844428" cy="6325093"/>
            </a:xfrm>
            <a:custGeom>
              <a:avLst/>
              <a:gdLst/>
              <a:ahLst/>
              <a:cxnLst/>
              <a:rect r="r" b="b" t="t" l="l"/>
              <a:pathLst>
                <a:path h="6325093" w="5844428">
                  <a:moveTo>
                    <a:pt x="0" y="0"/>
                  </a:moveTo>
                  <a:lnTo>
                    <a:pt x="5844429" y="0"/>
                  </a:lnTo>
                  <a:lnTo>
                    <a:pt x="5844429" y="6325093"/>
                  </a:lnTo>
                  <a:lnTo>
                    <a:pt x="0" y="6325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19" t="0" r="-325873" b="-34165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true" rot="0">
              <a:off x="8449888" y="0"/>
              <a:ext cx="5437975" cy="1536228"/>
            </a:xfrm>
            <a:custGeom>
              <a:avLst/>
              <a:gdLst/>
              <a:ahLst/>
              <a:cxnLst/>
              <a:rect r="r" b="b" t="t" l="l"/>
              <a:pathLst>
                <a:path h="1536228" w="5437975">
                  <a:moveTo>
                    <a:pt x="0" y="1536228"/>
                  </a:moveTo>
                  <a:lnTo>
                    <a:pt x="5437975" y="1536228"/>
                  </a:lnTo>
                  <a:lnTo>
                    <a:pt x="5437975" y="0"/>
                  </a:lnTo>
                  <a:lnTo>
                    <a:pt x="0" y="0"/>
                  </a:lnTo>
                  <a:lnTo>
                    <a:pt x="0" y="1536228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713354" y="1105598"/>
              <a:ext cx="2257013" cy="2257013"/>
            </a:xfrm>
            <a:custGeom>
              <a:avLst/>
              <a:gdLst/>
              <a:ahLst/>
              <a:cxnLst/>
              <a:rect r="r" b="b" t="t" l="l"/>
              <a:pathLst>
                <a:path h="2257013" w="2257013">
                  <a:moveTo>
                    <a:pt x="0" y="0"/>
                  </a:moveTo>
                  <a:lnTo>
                    <a:pt x="2257013" y="0"/>
                  </a:lnTo>
                  <a:lnTo>
                    <a:pt x="2257013" y="2257013"/>
                  </a:lnTo>
                  <a:lnTo>
                    <a:pt x="0" y="2257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w="238125" cap="sq">
              <a:solidFill>
                <a:srgbClr val="FF66C4"/>
              </a:solidFill>
              <a:prstDash val="lgDash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923925"/>
            <a:ext cx="6789539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 Frozen Lake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47226" y="1739887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9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10" tooltip="http://hpi.de/kisz"/>
              </a:rPr>
              <a:t>hpi.de/kisz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633972"/>
            <a:ext cx="3910667" cy="3880352"/>
          </a:xfrm>
          <a:custGeom>
            <a:avLst/>
            <a:gdLst/>
            <a:ahLst/>
            <a:cxnLst/>
            <a:rect r="r" b="b" t="t" l="l"/>
            <a:pathLst>
              <a:path h="3880352" w="3910667">
                <a:moveTo>
                  <a:pt x="0" y="0"/>
                </a:moveTo>
                <a:lnTo>
                  <a:pt x="3910667" y="0"/>
                </a:lnTo>
                <a:lnTo>
                  <a:pt x="3910667" y="3880352"/>
                </a:lnTo>
                <a:lnTo>
                  <a:pt x="0" y="3880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12419" y="2633972"/>
            <a:ext cx="3910667" cy="3880352"/>
            <a:chOff x="0" y="0"/>
            <a:chExt cx="5214223" cy="51738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14223" cy="5173803"/>
            </a:xfrm>
            <a:custGeom>
              <a:avLst/>
              <a:gdLst/>
              <a:ahLst/>
              <a:cxnLst/>
              <a:rect r="r" b="b" t="t" l="l"/>
              <a:pathLst>
                <a:path h="5173803" w="5214223">
                  <a:moveTo>
                    <a:pt x="0" y="0"/>
                  </a:moveTo>
                  <a:lnTo>
                    <a:pt x="5214223" y="0"/>
                  </a:lnTo>
                  <a:lnTo>
                    <a:pt x="5214223" y="5173803"/>
                  </a:lnTo>
                  <a:lnTo>
                    <a:pt x="0" y="5173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304337"/>
              <a:ext cx="1344757" cy="1304337"/>
            </a:xfrm>
            <a:custGeom>
              <a:avLst/>
              <a:gdLst/>
              <a:ahLst/>
              <a:cxnLst/>
              <a:rect r="r" b="b" t="t" l="l"/>
              <a:pathLst>
                <a:path h="1304337" w="1344757">
                  <a:moveTo>
                    <a:pt x="0" y="0"/>
                  </a:moveTo>
                  <a:lnTo>
                    <a:pt x="1344757" y="0"/>
                  </a:lnTo>
                  <a:lnTo>
                    <a:pt x="1344757" y="1304336"/>
                  </a:lnTo>
                  <a:lnTo>
                    <a:pt x="0" y="1304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87744" b="-29666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4757" cy="1304337"/>
            </a:xfrm>
            <a:custGeom>
              <a:avLst/>
              <a:gdLst/>
              <a:ahLst/>
              <a:cxnLst/>
              <a:rect r="r" b="b" t="t" l="l"/>
              <a:pathLst>
                <a:path h="1304337" w="1344757">
                  <a:moveTo>
                    <a:pt x="0" y="0"/>
                  </a:moveTo>
                  <a:lnTo>
                    <a:pt x="1344757" y="0"/>
                  </a:lnTo>
                  <a:lnTo>
                    <a:pt x="1344757" y="1304337"/>
                  </a:lnTo>
                  <a:lnTo>
                    <a:pt x="0" y="130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3872" t="0" r="-193872" b="-29666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true" rot="0">
            <a:off x="3734520" y="2114537"/>
            <a:ext cx="1377900" cy="389257"/>
          </a:xfrm>
          <a:custGeom>
            <a:avLst/>
            <a:gdLst/>
            <a:ahLst/>
            <a:cxnLst/>
            <a:rect r="r" b="b" t="t" l="l"/>
            <a:pathLst>
              <a:path h="389257" w="1377900">
                <a:moveTo>
                  <a:pt x="0" y="389256"/>
                </a:moveTo>
                <a:lnTo>
                  <a:pt x="1377899" y="389256"/>
                </a:lnTo>
                <a:lnTo>
                  <a:pt x="1377899" y="0"/>
                </a:lnTo>
                <a:lnTo>
                  <a:pt x="0" y="0"/>
                </a:lnTo>
                <a:lnTo>
                  <a:pt x="0" y="38925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17545" y="6838174"/>
            <a:ext cx="9498514" cy="736135"/>
          </a:xfrm>
          <a:custGeom>
            <a:avLst/>
            <a:gdLst/>
            <a:ahLst/>
            <a:cxnLst/>
            <a:rect r="r" b="b" t="t" l="l"/>
            <a:pathLst>
              <a:path h="736135" w="9498514">
                <a:moveTo>
                  <a:pt x="0" y="0"/>
                </a:moveTo>
                <a:lnTo>
                  <a:pt x="9498513" y="0"/>
                </a:lnTo>
                <a:lnTo>
                  <a:pt x="9498513" y="736135"/>
                </a:lnTo>
                <a:lnTo>
                  <a:pt x="0" y="736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97166" y="2633972"/>
            <a:ext cx="3636682" cy="3880352"/>
          </a:xfrm>
          <a:custGeom>
            <a:avLst/>
            <a:gdLst/>
            <a:ahLst/>
            <a:cxnLst/>
            <a:rect r="r" b="b" t="t" l="l"/>
            <a:pathLst>
              <a:path h="3880352" w="3636682">
                <a:moveTo>
                  <a:pt x="0" y="0"/>
                </a:moveTo>
                <a:lnTo>
                  <a:pt x="3636681" y="0"/>
                </a:lnTo>
                <a:lnTo>
                  <a:pt x="3636681" y="3880352"/>
                </a:lnTo>
                <a:lnTo>
                  <a:pt x="0" y="38803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1958" b="-11148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79376" y="2633972"/>
            <a:ext cx="3636682" cy="3880352"/>
          </a:xfrm>
          <a:custGeom>
            <a:avLst/>
            <a:gdLst/>
            <a:ahLst/>
            <a:cxnLst/>
            <a:rect r="r" b="b" t="t" l="l"/>
            <a:pathLst>
              <a:path h="3880352" w="3636682">
                <a:moveTo>
                  <a:pt x="0" y="0"/>
                </a:moveTo>
                <a:lnTo>
                  <a:pt x="3636682" y="0"/>
                </a:lnTo>
                <a:lnTo>
                  <a:pt x="3636682" y="3880352"/>
                </a:lnTo>
                <a:lnTo>
                  <a:pt x="0" y="38803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1958" b="-11148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81958">
            <a:off x="10609876" y="2681290"/>
            <a:ext cx="3983225" cy="1125261"/>
          </a:xfrm>
          <a:custGeom>
            <a:avLst/>
            <a:gdLst/>
            <a:ahLst/>
            <a:cxnLst/>
            <a:rect r="r" b="b" t="t" l="l"/>
            <a:pathLst>
              <a:path h="1125261" w="3983225">
                <a:moveTo>
                  <a:pt x="0" y="1125261"/>
                </a:moveTo>
                <a:lnTo>
                  <a:pt x="3983225" y="1125261"/>
                </a:lnTo>
                <a:lnTo>
                  <a:pt x="3983225" y="0"/>
                </a:lnTo>
                <a:lnTo>
                  <a:pt x="0" y="0"/>
                </a:lnTo>
                <a:lnTo>
                  <a:pt x="0" y="112526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47674"/>
            <a:ext cx="3703105" cy="2782333"/>
          </a:xfrm>
          <a:custGeom>
            <a:avLst/>
            <a:gdLst/>
            <a:ahLst/>
            <a:cxnLst/>
            <a:rect r="r" b="b" t="t" l="l"/>
            <a:pathLst>
              <a:path h="2782333" w="3703105">
                <a:moveTo>
                  <a:pt x="0" y="0"/>
                </a:moveTo>
                <a:lnTo>
                  <a:pt x="3703105" y="0"/>
                </a:lnTo>
                <a:lnTo>
                  <a:pt x="3703105" y="2782333"/>
                </a:lnTo>
                <a:lnTo>
                  <a:pt x="0" y="2782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43568" y="7745759"/>
            <a:ext cx="6372490" cy="622253"/>
          </a:xfrm>
          <a:custGeom>
            <a:avLst/>
            <a:gdLst/>
            <a:ahLst/>
            <a:cxnLst/>
            <a:rect r="r" b="b" t="t" l="l"/>
            <a:pathLst>
              <a:path h="622253" w="6372490">
                <a:moveTo>
                  <a:pt x="0" y="0"/>
                </a:moveTo>
                <a:lnTo>
                  <a:pt x="6372490" y="0"/>
                </a:lnTo>
                <a:lnTo>
                  <a:pt x="6372490" y="622253"/>
                </a:lnTo>
                <a:lnTo>
                  <a:pt x="0" y="6222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6827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60401" y="3834902"/>
            <a:ext cx="595528" cy="620869"/>
          </a:xfrm>
          <a:custGeom>
            <a:avLst/>
            <a:gdLst/>
            <a:ahLst/>
            <a:cxnLst/>
            <a:rect r="r" b="b" t="t" l="l"/>
            <a:pathLst>
              <a:path h="620869" w="595528">
                <a:moveTo>
                  <a:pt x="0" y="0"/>
                </a:moveTo>
                <a:lnTo>
                  <a:pt x="595528" y="0"/>
                </a:lnTo>
                <a:lnTo>
                  <a:pt x="595528" y="620869"/>
                </a:lnTo>
                <a:lnTo>
                  <a:pt x="0" y="620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23925"/>
            <a:ext cx="6789539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 Frozen Lake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47226" y="1739887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1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14" tooltip="http://hpi.de/kisz"/>
              </a:rPr>
              <a:t>hpi.de/kisz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815190" y="3694262"/>
            <a:ext cx="902148" cy="902148"/>
          </a:xfrm>
          <a:custGeom>
            <a:avLst/>
            <a:gdLst/>
            <a:ahLst/>
            <a:cxnLst/>
            <a:rect r="r" b="b" t="t" l="l"/>
            <a:pathLst>
              <a:path h="902148" w="902148">
                <a:moveTo>
                  <a:pt x="0" y="0"/>
                </a:moveTo>
                <a:lnTo>
                  <a:pt x="902148" y="0"/>
                </a:lnTo>
                <a:lnTo>
                  <a:pt x="902148" y="902149"/>
                </a:lnTo>
                <a:lnTo>
                  <a:pt x="0" y="9021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w="123825" cap="sq">
            <a:solidFill>
              <a:srgbClr val="D3FF99"/>
            </a:solidFill>
            <a:prstDash val="lgDash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4007091" y="3694262"/>
            <a:ext cx="902148" cy="902148"/>
          </a:xfrm>
          <a:custGeom>
            <a:avLst/>
            <a:gdLst/>
            <a:ahLst/>
            <a:cxnLst/>
            <a:rect r="r" b="b" t="t" l="l"/>
            <a:pathLst>
              <a:path h="902148" w="902148">
                <a:moveTo>
                  <a:pt x="0" y="0"/>
                </a:moveTo>
                <a:lnTo>
                  <a:pt x="902149" y="0"/>
                </a:lnTo>
                <a:lnTo>
                  <a:pt x="902149" y="902149"/>
                </a:lnTo>
                <a:lnTo>
                  <a:pt x="0" y="9021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w="123825" cap="sq">
            <a:solidFill>
              <a:srgbClr val="D3FF99"/>
            </a:solidFill>
            <a:prstDash val="lgDash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9285682" y="7574309"/>
            <a:ext cx="1548293" cy="934856"/>
          </a:xfrm>
          <a:custGeom>
            <a:avLst/>
            <a:gdLst/>
            <a:ahLst/>
            <a:cxnLst/>
            <a:rect r="r" b="b" t="t" l="l"/>
            <a:pathLst>
              <a:path h="934856" w="1548293">
                <a:moveTo>
                  <a:pt x="0" y="0"/>
                </a:moveTo>
                <a:lnTo>
                  <a:pt x="1548292" y="0"/>
                </a:lnTo>
                <a:lnTo>
                  <a:pt x="1548292" y="934856"/>
                </a:lnTo>
                <a:lnTo>
                  <a:pt x="0" y="93485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-527322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5558" y="2552510"/>
            <a:ext cx="7416883" cy="7175835"/>
          </a:xfrm>
          <a:custGeom>
            <a:avLst/>
            <a:gdLst/>
            <a:ahLst/>
            <a:cxnLst/>
            <a:rect r="r" b="b" t="t" l="l"/>
            <a:pathLst>
              <a:path h="7175835" w="7416883">
                <a:moveTo>
                  <a:pt x="0" y="0"/>
                </a:moveTo>
                <a:lnTo>
                  <a:pt x="7416884" y="0"/>
                </a:lnTo>
                <a:lnTo>
                  <a:pt x="7416884" y="7175834"/>
                </a:lnTo>
                <a:lnTo>
                  <a:pt x="0" y="717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2942779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Try it out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5" tooltip="http://hpi.de/kisz"/>
              </a:rPr>
              <a:t>hpi.de/kisz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03093" y="1841310"/>
            <a:ext cx="928181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https://github.com/aihpi/workshop-rl1-introduction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3176" y="4919309"/>
            <a:ext cx="16256124" cy="724619"/>
            <a:chOff x="0" y="0"/>
            <a:chExt cx="4281448" cy="1908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1448" cy="190846"/>
            </a:xfrm>
            <a:custGeom>
              <a:avLst/>
              <a:gdLst/>
              <a:ahLst/>
              <a:cxnLst/>
              <a:rect r="r" b="b" t="t" l="l"/>
              <a:pathLst>
                <a:path h="190846" w="4281448">
                  <a:moveTo>
                    <a:pt x="8096" y="0"/>
                  </a:moveTo>
                  <a:lnTo>
                    <a:pt x="4273352" y="0"/>
                  </a:lnTo>
                  <a:cubicBezTo>
                    <a:pt x="4277823" y="0"/>
                    <a:pt x="4281448" y="3625"/>
                    <a:pt x="4281448" y="8096"/>
                  </a:cubicBezTo>
                  <a:lnTo>
                    <a:pt x="4281448" y="182750"/>
                  </a:lnTo>
                  <a:cubicBezTo>
                    <a:pt x="4281448" y="187221"/>
                    <a:pt x="4277823" y="190846"/>
                    <a:pt x="4273352" y="190846"/>
                  </a:cubicBezTo>
                  <a:lnTo>
                    <a:pt x="8096" y="190846"/>
                  </a:lnTo>
                  <a:cubicBezTo>
                    <a:pt x="3625" y="190846"/>
                    <a:pt x="0" y="187221"/>
                    <a:pt x="0" y="182750"/>
                  </a:cubicBezTo>
                  <a:lnTo>
                    <a:pt x="0" y="8096"/>
                  </a:lnTo>
                  <a:cubicBezTo>
                    <a:pt x="0" y="3625"/>
                    <a:pt x="3625" y="0"/>
                    <a:pt x="8096" y="0"/>
                  </a:cubicBezTo>
                  <a:close/>
                </a:path>
              </a:pathLst>
            </a:custGeom>
            <a:solidFill>
              <a:srgbClr val="99DA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81448" cy="238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781447"/>
            <a:ext cx="16230600" cy="777878"/>
            <a:chOff x="0" y="0"/>
            <a:chExt cx="4274726" cy="2048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04873"/>
            </a:xfrm>
            <a:custGeom>
              <a:avLst/>
              <a:gdLst/>
              <a:ahLst/>
              <a:cxnLst/>
              <a:rect r="r" b="b" t="t" l="l"/>
              <a:pathLst>
                <a:path h="204873" w="4274726">
                  <a:moveTo>
                    <a:pt x="8109" y="0"/>
                  </a:moveTo>
                  <a:lnTo>
                    <a:pt x="4266617" y="0"/>
                  </a:lnTo>
                  <a:cubicBezTo>
                    <a:pt x="4268768" y="0"/>
                    <a:pt x="4270830" y="854"/>
                    <a:pt x="4272351" y="2375"/>
                  </a:cubicBezTo>
                  <a:cubicBezTo>
                    <a:pt x="4273872" y="3896"/>
                    <a:pt x="4274726" y="5958"/>
                    <a:pt x="4274726" y="8109"/>
                  </a:cubicBezTo>
                  <a:lnTo>
                    <a:pt x="4274726" y="196764"/>
                  </a:lnTo>
                  <a:cubicBezTo>
                    <a:pt x="4274726" y="198915"/>
                    <a:pt x="4273872" y="200978"/>
                    <a:pt x="4272351" y="202498"/>
                  </a:cubicBezTo>
                  <a:cubicBezTo>
                    <a:pt x="4270830" y="204019"/>
                    <a:pt x="4268768" y="204873"/>
                    <a:pt x="4266617" y="204873"/>
                  </a:cubicBezTo>
                  <a:lnTo>
                    <a:pt x="8109" y="204873"/>
                  </a:lnTo>
                  <a:cubicBezTo>
                    <a:pt x="5958" y="204873"/>
                    <a:pt x="3896" y="204019"/>
                    <a:pt x="2375" y="202498"/>
                  </a:cubicBezTo>
                  <a:cubicBezTo>
                    <a:pt x="854" y="200978"/>
                    <a:pt x="0" y="198915"/>
                    <a:pt x="0" y="196764"/>
                  </a:cubicBezTo>
                  <a:lnTo>
                    <a:pt x="0" y="8109"/>
                  </a:lnTo>
                  <a:cubicBezTo>
                    <a:pt x="0" y="5958"/>
                    <a:pt x="854" y="3896"/>
                    <a:pt x="2375" y="2375"/>
                  </a:cubicBezTo>
                  <a:cubicBezTo>
                    <a:pt x="3896" y="854"/>
                    <a:pt x="5958" y="0"/>
                    <a:pt x="8109" y="0"/>
                  </a:cubicBezTo>
                  <a:close/>
                </a:path>
              </a:pathLst>
            </a:custGeom>
            <a:solidFill>
              <a:srgbClr val="D9F4C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274726" cy="252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692675"/>
            <a:ext cx="16230600" cy="666349"/>
            <a:chOff x="0" y="0"/>
            <a:chExt cx="4274726" cy="1754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4726" cy="175499"/>
            </a:xfrm>
            <a:custGeom>
              <a:avLst/>
              <a:gdLst/>
              <a:ahLst/>
              <a:cxnLst/>
              <a:rect r="r" b="b" t="t" l="l"/>
              <a:pathLst>
                <a:path h="175499" w="4274726">
                  <a:moveTo>
                    <a:pt x="8109" y="0"/>
                  </a:moveTo>
                  <a:lnTo>
                    <a:pt x="4266617" y="0"/>
                  </a:lnTo>
                  <a:cubicBezTo>
                    <a:pt x="4268768" y="0"/>
                    <a:pt x="4270830" y="854"/>
                    <a:pt x="4272351" y="2375"/>
                  </a:cubicBezTo>
                  <a:cubicBezTo>
                    <a:pt x="4273872" y="3896"/>
                    <a:pt x="4274726" y="5958"/>
                    <a:pt x="4274726" y="8109"/>
                  </a:cubicBezTo>
                  <a:lnTo>
                    <a:pt x="4274726" y="167390"/>
                  </a:lnTo>
                  <a:cubicBezTo>
                    <a:pt x="4274726" y="169541"/>
                    <a:pt x="4273872" y="171604"/>
                    <a:pt x="4272351" y="173124"/>
                  </a:cubicBezTo>
                  <a:cubicBezTo>
                    <a:pt x="4270830" y="174645"/>
                    <a:pt x="4268768" y="175499"/>
                    <a:pt x="4266617" y="175499"/>
                  </a:cubicBezTo>
                  <a:lnTo>
                    <a:pt x="8109" y="175499"/>
                  </a:lnTo>
                  <a:cubicBezTo>
                    <a:pt x="5958" y="175499"/>
                    <a:pt x="3896" y="174645"/>
                    <a:pt x="2375" y="173124"/>
                  </a:cubicBezTo>
                  <a:cubicBezTo>
                    <a:pt x="854" y="171604"/>
                    <a:pt x="0" y="169541"/>
                    <a:pt x="0" y="167390"/>
                  </a:cubicBezTo>
                  <a:lnTo>
                    <a:pt x="0" y="8109"/>
                  </a:lnTo>
                  <a:cubicBezTo>
                    <a:pt x="0" y="5958"/>
                    <a:pt x="854" y="3896"/>
                    <a:pt x="2375" y="2375"/>
                  </a:cubicBezTo>
                  <a:cubicBezTo>
                    <a:pt x="3896" y="854"/>
                    <a:pt x="5958" y="0"/>
                    <a:pt x="8109" y="0"/>
                  </a:cubicBezTo>
                  <a:close/>
                </a:path>
              </a:pathLst>
            </a:custGeom>
            <a:solidFill>
              <a:srgbClr val="F6C5A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274726" cy="223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4441502"/>
            <a:ext cx="16230600" cy="4816798"/>
            <a:chOff x="0" y="0"/>
            <a:chExt cx="21640800" cy="6422397"/>
          </a:xfrm>
        </p:grpSpPr>
        <p:sp>
          <p:nvSpPr>
            <p:cNvPr name="AutoShape 13" id="13"/>
            <p:cNvSpPr/>
            <p:nvPr/>
          </p:nvSpPr>
          <p:spPr>
            <a:xfrm>
              <a:off x="36" y="446192"/>
              <a:ext cx="2164076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0" y="6396997"/>
              <a:ext cx="2164080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36" y="-19473"/>
              <a:ext cx="2002860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Parameter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155281" y="-19473"/>
              <a:ext cx="1560455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Symbol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746034" y="-38100"/>
              <a:ext cx="3206128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Impact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104" y="604741"/>
              <a:ext cx="3925518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learning rate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3746034" y="635222"/>
              <a:ext cx="789476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 valu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 →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fa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 but unstable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lea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ning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low values → slow but stable learning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155281" y="635222"/>
              <a:ext cx="5236771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α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868120" y="-19473"/>
              <a:ext cx="2869053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Meaning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5868120" y="635222"/>
              <a:ext cx="6925434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termines ho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 st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rongly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new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i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nf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ormat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 influenc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 the previous Q-value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104" y="1748587"/>
              <a:ext cx="3925518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discount factor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746034" y="1779068"/>
              <a:ext cx="789476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 valu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 →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long-term focu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low values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short-term focus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155281" y="1779068"/>
              <a:ext cx="5236771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γ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868120" y="1779068"/>
              <a:ext cx="6731568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ights f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utur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 rewards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relative to immediate rewards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9104" y="2892434"/>
              <a:ext cx="3925518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exploration rate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3746034" y="2922914"/>
              <a:ext cx="789476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 values → explo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 many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different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actions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low valu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exploit the learned action more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155281" y="2922914"/>
              <a:ext cx="5236771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ϵ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5868120" y="2922914"/>
              <a:ext cx="6731568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indicates ho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 often random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act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ns are chosen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instead of the current best action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9104" y="4036280"/>
              <a:ext cx="3146177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number of episodes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3746034" y="4066760"/>
              <a:ext cx="789476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few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episodes → poor learning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many episodes → risk of overfitting, training time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3155281" y="4066760"/>
              <a:ext cx="5236771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5868120" y="4066760"/>
              <a:ext cx="6731568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numb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er of learning cyc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les th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model goes through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5180126"/>
              <a:ext cx="281078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initialization of Q-values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3736929" y="5210607"/>
              <a:ext cx="789476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influences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how quickly the model arrives at good decisions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5859015" y="5210607"/>
              <a:ext cx="6731568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initi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al valu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 of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th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Q-table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3155281" y="5180126"/>
              <a:ext cx="5236771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003176" y="2913880"/>
            <a:ext cx="8140824" cy="875139"/>
          </a:xfrm>
          <a:custGeom>
            <a:avLst/>
            <a:gdLst/>
            <a:ahLst/>
            <a:cxnLst/>
            <a:rect r="r" b="b" t="t" l="l"/>
            <a:pathLst>
              <a:path h="875139" w="8140824">
                <a:moveTo>
                  <a:pt x="0" y="0"/>
                </a:moveTo>
                <a:lnTo>
                  <a:pt x="8140824" y="0"/>
                </a:lnTo>
                <a:lnTo>
                  <a:pt x="8140824" y="875139"/>
                </a:lnTo>
                <a:lnTo>
                  <a:pt x="0" y="87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711590" y="2819448"/>
            <a:ext cx="6547710" cy="1064003"/>
          </a:xfrm>
          <a:custGeom>
            <a:avLst/>
            <a:gdLst/>
            <a:ahLst/>
            <a:cxnLst/>
            <a:rect r="r" b="b" t="t" l="l"/>
            <a:pathLst>
              <a:path h="1064003" w="6547710">
                <a:moveTo>
                  <a:pt x="0" y="0"/>
                </a:moveTo>
                <a:lnTo>
                  <a:pt x="6547710" y="0"/>
                </a:lnTo>
                <a:lnTo>
                  <a:pt x="6547710" y="1064003"/>
                </a:lnTo>
                <a:lnTo>
                  <a:pt x="0" y="106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028700" y="923925"/>
            <a:ext cx="11294864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learning parameters are there?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5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6" tooltip="http://hpi.de/kisz"/>
              </a:rPr>
              <a:t>hpi.de/kisz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5089922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in RL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hpi.de/kisz"/>
              </a:rPr>
              <a:t>hpi.de/kisz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9230" y="3086100"/>
            <a:ext cx="4761147" cy="3155991"/>
            <a:chOff x="0" y="0"/>
            <a:chExt cx="1253965" cy="8312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3965" cy="831208"/>
            </a:xfrm>
            <a:custGeom>
              <a:avLst/>
              <a:gdLst/>
              <a:ahLst/>
              <a:cxnLst/>
              <a:rect r="r" b="b" t="t" l="l"/>
              <a:pathLst>
                <a:path h="831208" w="1253965">
                  <a:moveTo>
                    <a:pt x="27643" y="0"/>
                  </a:moveTo>
                  <a:lnTo>
                    <a:pt x="1226322" y="0"/>
                  </a:lnTo>
                  <a:cubicBezTo>
                    <a:pt x="1233653" y="0"/>
                    <a:pt x="1240684" y="2912"/>
                    <a:pt x="1245868" y="8096"/>
                  </a:cubicBezTo>
                  <a:cubicBezTo>
                    <a:pt x="1251052" y="13281"/>
                    <a:pt x="1253965" y="20312"/>
                    <a:pt x="1253965" y="27643"/>
                  </a:cubicBezTo>
                  <a:lnTo>
                    <a:pt x="1253965" y="803564"/>
                  </a:lnTo>
                  <a:cubicBezTo>
                    <a:pt x="1253965" y="818831"/>
                    <a:pt x="1241588" y="831208"/>
                    <a:pt x="1226322" y="831208"/>
                  </a:cubicBezTo>
                  <a:lnTo>
                    <a:pt x="27643" y="831208"/>
                  </a:lnTo>
                  <a:cubicBezTo>
                    <a:pt x="20312" y="831208"/>
                    <a:pt x="13281" y="828295"/>
                    <a:pt x="8096" y="823111"/>
                  </a:cubicBezTo>
                  <a:cubicBezTo>
                    <a:pt x="2912" y="817927"/>
                    <a:pt x="0" y="810896"/>
                    <a:pt x="0" y="803564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D9F4C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53965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03887" y="3334284"/>
            <a:ext cx="3409950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Exploration vs. Exploitation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230" y="3782061"/>
            <a:ext cx="4759794" cy="2273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Balanc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bet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plor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ing new actio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ns and exploiting known knowledge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Too much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exploration →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efficient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Too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little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ge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ts stuck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poor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229783" y="3086100"/>
            <a:ext cx="4761147" cy="3155991"/>
            <a:chOff x="0" y="0"/>
            <a:chExt cx="1253965" cy="8312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3965" cy="831208"/>
            </a:xfrm>
            <a:custGeom>
              <a:avLst/>
              <a:gdLst/>
              <a:ahLst/>
              <a:cxnLst/>
              <a:rect r="r" b="b" t="t" l="l"/>
              <a:pathLst>
                <a:path h="831208" w="1253965">
                  <a:moveTo>
                    <a:pt x="27643" y="0"/>
                  </a:moveTo>
                  <a:lnTo>
                    <a:pt x="1226322" y="0"/>
                  </a:lnTo>
                  <a:cubicBezTo>
                    <a:pt x="1233653" y="0"/>
                    <a:pt x="1240684" y="2912"/>
                    <a:pt x="1245868" y="8096"/>
                  </a:cubicBezTo>
                  <a:cubicBezTo>
                    <a:pt x="1251052" y="13281"/>
                    <a:pt x="1253965" y="20312"/>
                    <a:pt x="1253965" y="27643"/>
                  </a:cubicBezTo>
                  <a:lnTo>
                    <a:pt x="1253965" y="803564"/>
                  </a:lnTo>
                  <a:cubicBezTo>
                    <a:pt x="1253965" y="818831"/>
                    <a:pt x="1241588" y="831208"/>
                    <a:pt x="1226322" y="831208"/>
                  </a:cubicBezTo>
                  <a:lnTo>
                    <a:pt x="27643" y="831208"/>
                  </a:lnTo>
                  <a:cubicBezTo>
                    <a:pt x="20312" y="831208"/>
                    <a:pt x="13281" y="828295"/>
                    <a:pt x="8096" y="823111"/>
                  </a:cubicBezTo>
                  <a:cubicBezTo>
                    <a:pt x="2912" y="817927"/>
                    <a:pt x="0" y="810896"/>
                    <a:pt x="0" y="803564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F6C5A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53965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17029" y="3334284"/>
            <a:ext cx="1984772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Reward Shaping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29519" y="3782061"/>
            <a:ext cx="4759794" cy="189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wards must encourage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desired behavior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Poor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 overly simple reward des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igns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can lead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un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ected st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 (CAREFUL!)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429080" y="3086100"/>
            <a:ext cx="4761147" cy="3155991"/>
            <a:chOff x="0" y="0"/>
            <a:chExt cx="1253965" cy="8312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3965" cy="831208"/>
            </a:xfrm>
            <a:custGeom>
              <a:avLst/>
              <a:gdLst/>
              <a:ahLst/>
              <a:cxnLst/>
              <a:rect r="r" b="b" t="t" l="l"/>
              <a:pathLst>
                <a:path h="831208" w="1253965">
                  <a:moveTo>
                    <a:pt x="27643" y="0"/>
                  </a:moveTo>
                  <a:lnTo>
                    <a:pt x="1226322" y="0"/>
                  </a:lnTo>
                  <a:cubicBezTo>
                    <a:pt x="1233653" y="0"/>
                    <a:pt x="1240684" y="2912"/>
                    <a:pt x="1245868" y="8096"/>
                  </a:cubicBezTo>
                  <a:cubicBezTo>
                    <a:pt x="1251052" y="13281"/>
                    <a:pt x="1253965" y="20312"/>
                    <a:pt x="1253965" y="27643"/>
                  </a:cubicBezTo>
                  <a:lnTo>
                    <a:pt x="1253965" y="803564"/>
                  </a:lnTo>
                  <a:cubicBezTo>
                    <a:pt x="1253965" y="818831"/>
                    <a:pt x="1241588" y="831208"/>
                    <a:pt x="1226322" y="831208"/>
                  </a:cubicBezTo>
                  <a:lnTo>
                    <a:pt x="27643" y="831208"/>
                  </a:lnTo>
                  <a:cubicBezTo>
                    <a:pt x="20312" y="831208"/>
                    <a:pt x="13281" y="828295"/>
                    <a:pt x="8096" y="823111"/>
                  </a:cubicBezTo>
                  <a:cubicBezTo>
                    <a:pt x="2912" y="817927"/>
                    <a:pt x="0" y="810896"/>
                    <a:pt x="0" y="803564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EAF4F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253965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752428" y="3334284"/>
            <a:ext cx="411256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Learning Stability &amp; Convergence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28815" y="4011931"/>
            <a:ext cx="4759794" cy="74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Updates can become un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tab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 diverge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9230" y="6438264"/>
            <a:ext cx="4761147" cy="3155991"/>
            <a:chOff x="0" y="0"/>
            <a:chExt cx="1253965" cy="83120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3965" cy="831208"/>
            </a:xfrm>
            <a:custGeom>
              <a:avLst/>
              <a:gdLst/>
              <a:ahLst/>
              <a:cxnLst/>
              <a:rect r="r" b="b" t="t" l="l"/>
              <a:pathLst>
                <a:path h="831208" w="1253965">
                  <a:moveTo>
                    <a:pt x="27643" y="0"/>
                  </a:moveTo>
                  <a:lnTo>
                    <a:pt x="1226322" y="0"/>
                  </a:lnTo>
                  <a:cubicBezTo>
                    <a:pt x="1233653" y="0"/>
                    <a:pt x="1240684" y="2912"/>
                    <a:pt x="1245868" y="8096"/>
                  </a:cubicBezTo>
                  <a:cubicBezTo>
                    <a:pt x="1251052" y="13281"/>
                    <a:pt x="1253965" y="20312"/>
                    <a:pt x="1253965" y="27643"/>
                  </a:cubicBezTo>
                  <a:lnTo>
                    <a:pt x="1253965" y="803564"/>
                  </a:lnTo>
                  <a:cubicBezTo>
                    <a:pt x="1253965" y="818831"/>
                    <a:pt x="1241588" y="831208"/>
                    <a:pt x="1226322" y="831208"/>
                  </a:cubicBezTo>
                  <a:lnTo>
                    <a:pt x="27643" y="831208"/>
                  </a:lnTo>
                  <a:cubicBezTo>
                    <a:pt x="20312" y="831208"/>
                    <a:pt x="13281" y="828295"/>
                    <a:pt x="8096" y="823111"/>
                  </a:cubicBezTo>
                  <a:cubicBezTo>
                    <a:pt x="2912" y="817927"/>
                    <a:pt x="0" y="810896"/>
                    <a:pt x="0" y="803564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FFD69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53965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294139" y="6686449"/>
            <a:ext cx="222944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Efficiency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9230" y="7134225"/>
            <a:ext cx="4759794" cy="151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RL often requ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ires many i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nteractions 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r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eal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scenarios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(e.g., r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obotics) this is costly o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 slow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229783" y="6438264"/>
            <a:ext cx="4761147" cy="3155991"/>
            <a:chOff x="0" y="0"/>
            <a:chExt cx="1253965" cy="83120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3965" cy="831208"/>
            </a:xfrm>
            <a:custGeom>
              <a:avLst/>
              <a:gdLst/>
              <a:ahLst/>
              <a:cxnLst/>
              <a:rect r="r" b="b" t="t" l="l"/>
              <a:pathLst>
                <a:path h="831208" w="1253965">
                  <a:moveTo>
                    <a:pt x="27643" y="0"/>
                  </a:moveTo>
                  <a:lnTo>
                    <a:pt x="1226322" y="0"/>
                  </a:lnTo>
                  <a:cubicBezTo>
                    <a:pt x="1233653" y="0"/>
                    <a:pt x="1240684" y="2912"/>
                    <a:pt x="1245868" y="8096"/>
                  </a:cubicBezTo>
                  <a:cubicBezTo>
                    <a:pt x="1251052" y="13281"/>
                    <a:pt x="1253965" y="20312"/>
                    <a:pt x="1253965" y="27643"/>
                  </a:cubicBezTo>
                  <a:lnTo>
                    <a:pt x="1253965" y="803564"/>
                  </a:lnTo>
                  <a:cubicBezTo>
                    <a:pt x="1253965" y="818831"/>
                    <a:pt x="1241588" y="831208"/>
                    <a:pt x="1226322" y="831208"/>
                  </a:cubicBezTo>
                  <a:lnTo>
                    <a:pt x="27643" y="831208"/>
                  </a:lnTo>
                  <a:cubicBezTo>
                    <a:pt x="20312" y="831208"/>
                    <a:pt x="13281" y="828295"/>
                    <a:pt x="8096" y="823111"/>
                  </a:cubicBezTo>
                  <a:cubicBezTo>
                    <a:pt x="2912" y="817927"/>
                    <a:pt x="0" y="810896"/>
                    <a:pt x="0" y="803564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99DA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253965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333437" y="6686449"/>
            <a:ext cx="2551956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Partial Observability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Uncertainty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229783" y="7483373"/>
            <a:ext cx="4759794" cy="1130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agent often cannot observe the full state of the environmen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Must still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make r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obust d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ecisions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1429080" y="6438264"/>
            <a:ext cx="4761147" cy="3155991"/>
            <a:chOff x="0" y="0"/>
            <a:chExt cx="1253965" cy="83120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53965" cy="831208"/>
            </a:xfrm>
            <a:custGeom>
              <a:avLst/>
              <a:gdLst/>
              <a:ahLst/>
              <a:cxnLst/>
              <a:rect r="r" b="b" t="t" l="l"/>
              <a:pathLst>
                <a:path h="831208" w="1253965">
                  <a:moveTo>
                    <a:pt x="27643" y="0"/>
                  </a:moveTo>
                  <a:lnTo>
                    <a:pt x="1226322" y="0"/>
                  </a:lnTo>
                  <a:cubicBezTo>
                    <a:pt x="1233653" y="0"/>
                    <a:pt x="1240684" y="2912"/>
                    <a:pt x="1245868" y="8096"/>
                  </a:cubicBezTo>
                  <a:cubicBezTo>
                    <a:pt x="1251052" y="13281"/>
                    <a:pt x="1253965" y="20312"/>
                    <a:pt x="1253965" y="27643"/>
                  </a:cubicBezTo>
                  <a:lnTo>
                    <a:pt x="1253965" y="803564"/>
                  </a:lnTo>
                  <a:cubicBezTo>
                    <a:pt x="1253965" y="818831"/>
                    <a:pt x="1241588" y="831208"/>
                    <a:pt x="1226322" y="831208"/>
                  </a:cubicBezTo>
                  <a:lnTo>
                    <a:pt x="27643" y="831208"/>
                  </a:lnTo>
                  <a:cubicBezTo>
                    <a:pt x="20312" y="831208"/>
                    <a:pt x="13281" y="828295"/>
                    <a:pt x="8096" y="823111"/>
                  </a:cubicBezTo>
                  <a:cubicBezTo>
                    <a:pt x="2912" y="817927"/>
                    <a:pt x="0" y="810896"/>
                    <a:pt x="0" y="803564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C2CD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253965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2300190" y="6686449"/>
            <a:ext cx="301704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 &amp; Complexity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29080" y="7134225"/>
            <a:ext cx="4759794" cy="2273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Large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tate or action spaces make learning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computationally exp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ensive/infeasible 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Often requires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function approximatio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 (e.g., n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eural n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etworks)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9008864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have we learned so far?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hpi.de/kisz"/>
              </a:rPr>
              <a:t>hpi.de/kisz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753755" y="3086100"/>
            <a:ext cx="4780491" cy="4780491"/>
          </a:xfrm>
          <a:custGeom>
            <a:avLst/>
            <a:gdLst/>
            <a:ahLst/>
            <a:cxnLst/>
            <a:rect r="r" b="b" t="t" l="l"/>
            <a:pathLst>
              <a:path h="4780491" w="4780491">
                <a:moveTo>
                  <a:pt x="0" y="0"/>
                </a:moveTo>
                <a:lnTo>
                  <a:pt x="4780490" y="0"/>
                </a:lnTo>
                <a:lnTo>
                  <a:pt x="4780490" y="4780491"/>
                </a:lnTo>
                <a:lnTo>
                  <a:pt x="0" y="47804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086100"/>
            <a:ext cx="4760323" cy="4760323"/>
          </a:xfrm>
          <a:custGeom>
            <a:avLst/>
            <a:gdLst/>
            <a:ahLst/>
            <a:cxnLst/>
            <a:rect r="r" b="b" t="t" l="l"/>
            <a:pathLst>
              <a:path h="4760323" w="4760323">
                <a:moveTo>
                  <a:pt x="0" y="0"/>
                </a:moveTo>
                <a:lnTo>
                  <a:pt x="4760323" y="0"/>
                </a:lnTo>
                <a:lnTo>
                  <a:pt x="4760323" y="4760323"/>
                </a:lnTo>
                <a:lnTo>
                  <a:pt x="0" y="47603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98977" y="3086100"/>
            <a:ext cx="4760323" cy="4760323"/>
          </a:xfrm>
          <a:custGeom>
            <a:avLst/>
            <a:gdLst/>
            <a:ahLst/>
            <a:cxnLst/>
            <a:rect r="r" b="b" t="t" l="l"/>
            <a:pathLst>
              <a:path h="4760323" w="4760323">
                <a:moveTo>
                  <a:pt x="0" y="0"/>
                </a:moveTo>
                <a:lnTo>
                  <a:pt x="4760323" y="0"/>
                </a:lnTo>
                <a:lnTo>
                  <a:pt x="4760323" y="4760323"/>
                </a:lnTo>
                <a:lnTo>
                  <a:pt x="0" y="47603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14542" y="3334284"/>
            <a:ext cx="788640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21588" y="3334284"/>
            <a:ext cx="144482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Specifically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15922" y="3334284"/>
            <a:ext cx="3126432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 and Limitations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9230" y="4295322"/>
            <a:ext cx="4759794" cy="265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Agent-Environment interaction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Policy learns to maximize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rm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umulative </a:t>
            </a: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reward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rn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thro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 </a:t>
            </a: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trial and error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Parameters: α (learning rate), γ (discount factor), ε (exploration rate)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96270" y="4295322"/>
            <a:ext cx="4763030" cy="265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Potential: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Provides a framework for continual learning via interaction (core idea of RL is closely related to biological learning)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Challenges: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Sample inefficiency, sim2real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reward design, instability, safety,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52402" y="4295322"/>
            <a:ext cx="4780491" cy="189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Q-Learning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Q-Value functi</a:t>
            </a: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on: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measures the expected future reward of an action in a specific state</a:t>
            </a:r>
          </a:p>
          <a:p>
            <a:pPr algn="l" marL="431807" indent="-215904" lvl="1">
              <a:lnSpc>
                <a:spcPts val="302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Gym library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(FrozenLake)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2490341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Outlook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120818" y="444818"/>
            <a:ext cx="2821319" cy="1167764"/>
          </a:xfrm>
          <a:custGeom>
            <a:avLst/>
            <a:gdLst/>
            <a:ahLst/>
            <a:cxnLst/>
            <a:rect r="r" b="b" t="t" l="l"/>
            <a:pathLst>
              <a:path h="1167764" w="2821319">
                <a:moveTo>
                  <a:pt x="0" y="0"/>
                </a:moveTo>
                <a:lnTo>
                  <a:pt x="2821319" y="0"/>
                </a:lnTo>
                <a:lnTo>
                  <a:pt x="2821319" y="1167764"/>
                </a:lnTo>
                <a:lnTo>
                  <a:pt x="0" y="116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85546" y="1850835"/>
            <a:ext cx="144616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3" tooltip="mailto:kisz@hpi.de"/>
              </a:rPr>
              <a:t>kisz@hpi.de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DA6212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hpi.de/kisz"/>
              </a:rPr>
              <a:t>hpi.de/kisz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163911" y="2553971"/>
            <a:ext cx="4761147" cy="3155991"/>
            <a:chOff x="0" y="0"/>
            <a:chExt cx="1253965" cy="8312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3965" cy="831208"/>
            </a:xfrm>
            <a:custGeom>
              <a:avLst/>
              <a:gdLst/>
              <a:ahLst/>
              <a:cxnLst/>
              <a:rect r="r" b="b" t="t" l="l"/>
              <a:pathLst>
                <a:path h="831208" w="1253965">
                  <a:moveTo>
                    <a:pt x="27643" y="0"/>
                  </a:moveTo>
                  <a:lnTo>
                    <a:pt x="1226322" y="0"/>
                  </a:lnTo>
                  <a:cubicBezTo>
                    <a:pt x="1233653" y="0"/>
                    <a:pt x="1240684" y="2912"/>
                    <a:pt x="1245868" y="8096"/>
                  </a:cubicBezTo>
                  <a:cubicBezTo>
                    <a:pt x="1251052" y="13281"/>
                    <a:pt x="1253965" y="20312"/>
                    <a:pt x="1253965" y="27643"/>
                  </a:cubicBezTo>
                  <a:lnTo>
                    <a:pt x="1253965" y="803564"/>
                  </a:lnTo>
                  <a:cubicBezTo>
                    <a:pt x="1253965" y="818831"/>
                    <a:pt x="1241588" y="831208"/>
                    <a:pt x="1226322" y="831208"/>
                  </a:cubicBezTo>
                  <a:lnTo>
                    <a:pt x="27643" y="831208"/>
                  </a:lnTo>
                  <a:cubicBezTo>
                    <a:pt x="20312" y="831208"/>
                    <a:pt x="13281" y="828295"/>
                    <a:pt x="8096" y="823111"/>
                  </a:cubicBezTo>
                  <a:cubicBezTo>
                    <a:pt x="2912" y="817927"/>
                    <a:pt x="0" y="810896"/>
                    <a:pt x="0" y="803564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F6C5A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53965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63207" y="2553971"/>
            <a:ext cx="4761147" cy="3155991"/>
            <a:chOff x="0" y="0"/>
            <a:chExt cx="1253965" cy="8312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3965" cy="831208"/>
            </a:xfrm>
            <a:custGeom>
              <a:avLst/>
              <a:gdLst/>
              <a:ahLst/>
              <a:cxnLst/>
              <a:rect r="r" b="b" t="t" l="l"/>
              <a:pathLst>
                <a:path h="831208" w="1253965">
                  <a:moveTo>
                    <a:pt x="27643" y="0"/>
                  </a:moveTo>
                  <a:lnTo>
                    <a:pt x="1226322" y="0"/>
                  </a:lnTo>
                  <a:cubicBezTo>
                    <a:pt x="1233653" y="0"/>
                    <a:pt x="1240684" y="2912"/>
                    <a:pt x="1245868" y="8096"/>
                  </a:cubicBezTo>
                  <a:cubicBezTo>
                    <a:pt x="1251052" y="13281"/>
                    <a:pt x="1253965" y="20312"/>
                    <a:pt x="1253965" y="27643"/>
                  </a:cubicBezTo>
                  <a:lnTo>
                    <a:pt x="1253965" y="803564"/>
                  </a:lnTo>
                  <a:cubicBezTo>
                    <a:pt x="1253965" y="818831"/>
                    <a:pt x="1241588" y="831208"/>
                    <a:pt x="1226322" y="831208"/>
                  </a:cubicBezTo>
                  <a:lnTo>
                    <a:pt x="27643" y="831208"/>
                  </a:lnTo>
                  <a:cubicBezTo>
                    <a:pt x="20312" y="831208"/>
                    <a:pt x="13281" y="828295"/>
                    <a:pt x="8096" y="823111"/>
                  </a:cubicBezTo>
                  <a:cubicBezTo>
                    <a:pt x="2912" y="817927"/>
                    <a:pt x="0" y="810896"/>
                    <a:pt x="0" y="803564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EAF4F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53965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857905" y="3913527"/>
            <a:ext cx="377175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Procedure in an RL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13042" y="3868220"/>
            <a:ext cx="4262884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Reinforcement Learning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163911" y="5906136"/>
            <a:ext cx="4761147" cy="3155991"/>
            <a:chOff x="0" y="0"/>
            <a:chExt cx="1253965" cy="8312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3965" cy="831208"/>
            </a:xfrm>
            <a:custGeom>
              <a:avLst/>
              <a:gdLst/>
              <a:ahLst/>
              <a:cxnLst/>
              <a:rect r="r" b="b" t="t" l="l"/>
              <a:pathLst>
                <a:path h="831208" w="1253965">
                  <a:moveTo>
                    <a:pt x="27643" y="0"/>
                  </a:moveTo>
                  <a:lnTo>
                    <a:pt x="1226322" y="0"/>
                  </a:lnTo>
                  <a:cubicBezTo>
                    <a:pt x="1233653" y="0"/>
                    <a:pt x="1240684" y="2912"/>
                    <a:pt x="1245868" y="8096"/>
                  </a:cubicBezTo>
                  <a:cubicBezTo>
                    <a:pt x="1251052" y="13281"/>
                    <a:pt x="1253965" y="20312"/>
                    <a:pt x="1253965" y="27643"/>
                  </a:cubicBezTo>
                  <a:lnTo>
                    <a:pt x="1253965" y="803564"/>
                  </a:lnTo>
                  <a:cubicBezTo>
                    <a:pt x="1253965" y="818831"/>
                    <a:pt x="1241588" y="831208"/>
                    <a:pt x="1226322" y="831208"/>
                  </a:cubicBezTo>
                  <a:lnTo>
                    <a:pt x="27643" y="831208"/>
                  </a:lnTo>
                  <a:cubicBezTo>
                    <a:pt x="20312" y="831208"/>
                    <a:pt x="13281" y="828295"/>
                    <a:pt x="8096" y="823111"/>
                  </a:cubicBezTo>
                  <a:cubicBezTo>
                    <a:pt x="2912" y="817927"/>
                    <a:pt x="0" y="810896"/>
                    <a:pt x="0" y="803564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99DA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53965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138084" y="7285694"/>
            <a:ext cx="2810917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Choice of algorithm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63207" y="5906136"/>
            <a:ext cx="4761147" cy="3155991"/>
            <a:chOff x="0" y="0"/>
            <a:chExt cx="1253965" cy="8312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3965" cy="831208"/>
            </a:xfrm>
            <a:custGeom>
              <a:avLst/>
              <a:gdLst/>
              <a:ahLst/>
              <a:cxnLst/>
              <a:rect r="r" b="b" t="t" l="l"/>
              <a:pathLst>
                <a:path h="831208" w="1253965">
                  <a:moveTo>
                    <a:pt x="27643" y="0"/>
                  </a:moveTo>
                  <a:lnTo>
                    <a:pt x="1226322" y="0"/>
                  </a:lnTo>
                  <a:cubicBezTo>
                    <a:pt x="1233653" y="0"/>
                    <a:pt x="1240684" y="2912"/>
                    <a:pt x="1245868" y="8096"/>
                  </a:cubicBezTo>
                  <a:cubicBezTo>
                    <a:pt x="1251052" y="13281"/>
                    <a:pt x="1253965" y="20312"/>
                    <a:pt x="1253965" y="27643"/>
                  </a:cubicBezTo>
                  <a:lnTo>
                    <a:pt x="1253965" y="803564"/>
                  </a:lnTo>
                  <a:cubicBezTo>
                    <a:pt x="1253965" y="818831"/>
                    <a:pt x="1241588" y="831208"/>
                    <a:pt x="1226322" y="831208"/>
                  </a:cubicBezTo>
                  <a:lnTo>
                    <a:pt x="27643" y="831208"/>
                  </a:lnTo>
                  <a:cubicBezTo>
                    <a:pt x="20312" y="831208"/>
                    <a:pt x="13281" y="828295"/>
                    <a:pt x="8096" y="823111"/>
                  </a:cubicBezTo>
                  <a:cubicBezTo>
                    <a:pt x="2912" y="817927"/>
                    <a:pt x="0" y="810896"/>
                    <a:pt x="0" y="803564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C2CD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53965" cy="878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929492" y="7134882"/>
            <a:ext cx="3628579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 application areas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59400" y="9410700"/>
            <a:ext cx="1504601" cy="976623"/>
          </a:xfrm>
          <a:custGeom>
            <a:avLst/>
            <a:gdLst/>
            <a:ahLst/>
            <a:cxnLst/>
            <a:rect r="r" b="b" t="t" l="l"/>
            <a:pathLst>
              <a:path h="976623" w="1504601">
                <a:moveTo>
                  <a:pt x="0" y="0"/>
                </a:moveTo>
                <a:lnTo>
                  <a:pt x="1504600" y="0"/>
                </a:lnTo>
                <a:lnTo>
                  <a:pt x="1504600" y="976623"/>
                </a:lnTo>
                <a:lnTo>
                  <a:pt x="0" y="97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555"/>
            <a:ext cx="18288000" cy="10260445"/>
          </a:xfrm>
          <a:custGeom>
            <a:avLst/>
            <a:gdLst/>
            <a:ahLst/>
            <a:cxnLst/>
            <a:rect r="r" b="b" t="t" l="l"/>
            <a:pathLst>
              <a:path h="10260445" w="18288000">
                <a:moveTo>
                  <a:pt x="0" y="0"/>
                </a:moveTo>
                <a:lnTo>
                  <a:pt x="18288000" y="0"/>
                </a:lnTo>
                <a:lnTo>
                  <a:pt x="18288000" y="10260445"/>
                </a:lnTo>
                <a:lnTo>
                  <a:pt x="0" y="10260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8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32582" cy="10271875"/>
          </a:xfrm>
          <a:custGeom>
            <a:avLst/>
            <a:gdLst/>
            <a:ahLst/>
            <a:cxnLst/>
            <a:rect r="r" b="b" t="t" l="l"/>
            <a:pathLst>
              <a:path h="10271875" w="18232582">
                <a:moveTo>
                  <a:pt x="0" y="0"/>
                </a:moveTo>
                <a:lnTo>
                  <a:pt x="18232582" y="0"/>
                </a:lnTo>
                <a:lnTo>
                  <a:pt x="18232582" y="10271875"/>
                </a:lnTo>
                <a:lnTo>
                  <a:pt x="0" y="10271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2" b="-2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81317" y="9619653"/>
            <a:ext cx="1182684" cy="767669"/>
          </a:xfrm>
          <a:custGeom>
            <a:avLst/>
            <a:gdLst/>
            <a:ahLst/>
            <a:cxnLst/>
            <a:rect r="r" b="b" t="t" l="l"/>
            <a:pathLst>
              <a:path h="767669" w="1182684">
                <a:moveTo>
                  <a:pt x="0" y="0"/>
                </a:moveTo>
                <a:lnTo>
                  <a:pt x="1182683" y="0"/>
                </a:lnTo>
                <a:lnTo>
                  <a:pt x="1182683" y="767670"/>
                </a:lnTo>
                <a:lnTo>
                  <a:pt x="0" y="767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59400" y="9410700"/>
            <a:ext cx="1504601" cy="976623"/>
          </a:xfrm>
          <a:custGeom>
            <a:avLst/>
            <a:gdLst/>
            <a:ahLst/>
            <a:cxnLst/>
            <a:rect r="r" b="b" t="t" l="l"/>
            <a:pathLst>
              <a:path h="976623" w="1504601">
                <a:moveTo>
                  <a:pt x="0" y="0"/>
                </a:moveTo>
                <a:lnTo>
                  <a:pt x="1504600" y="0"/>
                </a:lnTo>
                <a:lnTo>
                  <a:pt x="1504600" y="976623"/>
                </a:lnTo>
                <a:lnTo>
                  <a:pt x="0" y="97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45" y="26555"/>
            <a:ext cx="18230780" cy="10215418"/>
          </a:xfrm>
          <a:custGeom>
            <a:avLst/>
            <a:gdLst/>
            <a:ahLst/>
            <a:cxnLst/>
            <a:rect r="r" b="b" t="t" l="l"/>
            <a:pathLst>
              <a:path h="10215418" w="18230780">
                <a:moveTo>
                  <a:pt x="0" y="0"/>
                </a:moveTo>
                <a:lnTo>
                  <a:pt x="18230780" y="0"/>
                </a:lnTo>
                <a:lnTo>
                  <a:pt x="18230780" y="10215418"/>
                </a:lnTo>
                <a:lnTo>
                  <a:pt x="0" y="10215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" t="-259" r="0" b="-4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59400" y="9410700"/>
            <a:ext cx="1504601" cy="976623"/>
          </a:xfrm>
          <a:custGeom>
            <a:avLst/>
            <a:gdLst/>
            <a:ahLst/>
            <a:cxnLst/>
            <a:rect r="r" b="b" t="t" l="l"/>
            <a:pathLst>
              <a:path h="976623" w="1504601">
                <a:moveTo>
                  <a:pt x="0" y="0"/>
                </a:moveTo>
                <a:lnTo>
                  <a:pt x="1504600" y="0"/>
                </a:lnTo>
                <a:lnTo>
                  <a:pt x="1504600" y="976623"/>
                </a:lnTo>
                <a:lnTo>
                  <a:pt x="0" y="97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12307" cy="10260445"/>
          </a:xfrm>
          <a:custGeom>
            <a:avLst/>
            <a:gdLst/>
            <a:ahLst/>
            <a:cxnLst/>
            <a:rect r="r" b="b" t="t" l="l"/>
            <a:pathLst>
              <a:path h="10260445" w="18212307">
                <a:moveTo>
                  <a:pt x="0" y="0"/>
                </a:moveTo>
                <a:lnTo>
                  <a:pt x="18212307" y="0"/>
                </a:lnTo>
                <a:lnTo>
                  <a:pt x="18212307" y="10260445"/>
                </a:lnTo>
                <a:lnTo>
                  <a:pt x="0" y="10260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2" b="-2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19728" y="9646975"/>
            <a:ext cx="612854" cy="397798"/>
          </a:xfrm>
          <a:custGeom>
            <a:avLst/>
            <a:gdLst/>
            <a:ahLst/>
            <a:cxnLst/>
            <a:rect r="r" b="b" t="t" l="l"/>
            <a:pathLst>
              <a:path h="397798" w="612854">
                <a:moveTo>
                  <a:pt x="0" y="0"/>
                </a:moveTo>
                <a:lnTo>
                  <a:pt x="612854" y="0"/>
                </a:lnTo>
                <a:lnTo>
                  <a:pt x="612854" y="397798"/>
                </a:lnTo>
                <a:lnTo>
                  <a:pt x="0" y="39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30780" cy="10260445"/>
          </a:xfrm>
          <a:custGeom>
            <a:avLst/>
            <a:gdLst/>
            <a:ahLst/>
            <a:cxnLst/>
            <a:rect r="r" b="b" t="t" l="l"/>
            <a:pathLst>
              <a:path h="10260445" w="18230780">
                <a:moveTo>
                  <a:pt x="0" y="0"/>
                </a:moveTo>
                <a:lnTo>
                  <a:pt x="18230780" y="0"/>
                </a:lnTo>
                <a:lnTo>
                  <a:pt x="18230780" y="10260445"/>
                </a:lnTo>
                <a:lnTo>
                  <a:pt x="0" y="10260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1" b="-2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59400" y="9410700"/>
            <a:ext cx="1504601" cy="976623"/>
          </a:xfrm>
          <a:custGeom>
            <a:avLst/>
            <a:gdLst/>
            <a:ahLst/>
            <a:cxnLst/>
            <a:rect r="r" b="b" t="t" l="l"/>
            <a:pathLst>
              <a:path h="976623" w="1504601">
                <a:moveTo>
                  <a:pt x="0" y="0"/>
                </a:moveTo>
                <a:lnTo>
                  <a:pt x="1504600" y="0"/>
                </a:lnTo>
                <a:lnTo>
                  <a:pt x="1504600" y="976623"/>
                </a:lnTo>
                <a:lnTo>
                  <a:pt x="0" y="97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DAG6XQY98SE</dc:identifier>
  <dcterms:modified xsi:type="dcterms:W3CDTF">2011-08-01T06:04:30Z</dcterms:modified>
  <cp:revision>1</cp:revision>
  <dc:title>[EV]Reinforcement Learning |/Users/jill.barvencik/Pictures/Photos Library.photoslibrary/originals/4/4CC2942A-9BAE-4DAA-BF7E-0049BA6B9B3E.jpeg</dc:title>
</cp:coreProperties>
</file>